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15"/>
  </p:notesMasterIdLst>
  <p:sldIdLst>
    <p:sldId id="568" r:id="rId3"/>
    <p:sldId id="847" r:id="rId4"/>
    <p:sldId id="822" r:id="rId5"/>
    <p:sldId id="828" r:id="rId6"/>
    <p:sldId id="826" r:id="rId7"/>
    <p:sldId id="835" r:id="rId8"/>
    <p:sldId id="830" r:id="rId9"/>
    <p:sldId id="844" r:id="rId10"/>
    <p:sldId id="833" r:id="rId11"/>
    <p:sldId id="845" r:id="rId12"/>
    <p:sldId id="841" r:id="rId13"/>
    <p:sldId id="799" r:id="rId14"/>
  </p:sldIdLst>
  <p:sldSz cx="13004800" cy="9753600"/>
  <p:notesSz cx="6858000" cy="9144000"/>
  <p:defaultTextStyle>
    <a:defPPr>
      <a:defRPr lang="en-US"/>
    </a:defPPr>
    <a:lvl1pPr algn="l" rtl="0" fontAlgn="base">
      <a:spcBef>
        <a:spcPct val="0"/>
      </a:spcBef>
      <a:spcAft>
        <a:spcPct val="0"/>
      </a:spcAft>
      <a:defRPr sz="2200" kern="1200">
        <a:solidFill>
          <a:srgbClr val="000000"/>
        </a:solidFill>
        <a:latin typeface="Arial" pitchFamily="34" charset="0"/>
        <a:ea typeface="ヒラギノ角ゴ ProN W3"/>
        <a:cs typeface="ヒラギノ角ゴ ProN W3"/>
        <a:sym typeface="Arial" pitchFamily="34" charset="0"/>
      </a:defRPr>
    </a:lvl1pPr>
    <a:lvl2pPr marL="457200" algn="l" rtl="0" fontAlgn="base">
      <a:spcBef>
        <a:spcPct val="0"/>
      </a:spcBef>
      <a:spcAft>
        <a:spcPct val="0"/>
      </a:spcAft>
      <a:defRPr sz="2200" kern="1200">
        <a:solidFill>
          <a:srgbClr val="000000"/>
        </a:solidFill>
        <a:latin typeface="Arial" pitchFamily="34" charset="0"/>
        <a:ea typeface="ヒラギノ角ゴ ProN W3"/>
        <a:cs typeface="ヒラギノ角ゴ ProN W3"/>
        <a:sym typeface="Arial" pitchFamily="34" charset="0"/>
      </a:defRPr>
    </a:lvl2pPr>
    <a:lvl3pPr marL="914400" algn="l" rtl="0" fontAlgn="base">
      <a:spcBef>
        <a:spcPct val="0"/>
      </a:spcBef>
      <a:spcAft>
        <a:spcPct val="0"/>
      </a:spcAft>
      <a:defRPr sz="2200" kern="1200">
        <a:solidFill>
          <a:srgbClr val="000000"/>
        </a:solidFill>
        <a:latin typeface="Arial" pitchFamily="34" charset="0"/>
        <a:ea typeface="ヒラギノ角ゴ ProN W3"/>
        <a:cs typeface="ヒラギノ角ゴ ProN W3"/>
        <a:sym typeface="Arial" pitchFamily="34" charset="0"/>
      </a:defRPr>
    </a:lvl3pPr>
    <a:lvl4pPr marL="1371600" algn="l" rtl="0" fontAlgn="base">
      <a:spcBef>
        <a:spcPct val="0"/>
      </a:spcBef>
      <a:spcAft>
        <a:spcPct val="0"/>
      </a:spcAft>
      <a:defRPr sz="2200" kern="1200">
        <a:solidFill>
          <a:srgbClr val="000000"/>
        </a:solidFill>
        <a:latin typeface="Arial" pitchFamily="34" charset="0"/>
        <a:ea typeface="ヒラギノ角ゴ ProN W3"/>
        <a:cs typeface="ヒラギノ角ゴ ProN W3"/>
        <a:sym typeface="Arial" pitchFamily="34" charset="0"/>
      </a:defRPr>
    </a:lvl4pPr>
    <a:lvl5pPr marL="1828800" algn="l" rtl="0" fontAlgn="base">
      <a:spcBef>
        <a:spcPct val="0"/>
      </a:spcBef>
      <a:spcAft>
        <a:spcPct val="0"/>
      </a:spcAft>
      <a:defRPr sz="2200" kern="1200">
        <a:solidFill>
          <a:srgbClr val="000000"/>
        </a:solidFill>
        <a:latin typeface="Arial" pitchFamily="34" charset="0"/>
        <a:ea typeface="ヒラギノ角ゴ ProN W3"/>
        <a:cs typeface="ヒラギノ角ゴ ProN W3"/>
        <a:sym typeface="Arial" pitchFamily="34" charset="0"/>
      </a:defRPr>
    </a:lvl5pPr>
    <a:lvl6pPr marL="2286000" algn="l" defTabSz="914400" rtl="0" eaLnBrk="1" latinLnBrk="0" hangingPunct="1">
      <a:defRPr sz="2200" kern="1200">
        <a:solidFill>
          <a:srgbClr val="000000"/>
        </a:solidFill>
        <a:latin typeface="Arial" pitchFamily="34" charset="0"/>
        <a:ea typeface="ヒラギノ角ゴ ProN W3"/>
        <a:cs typeface="ヒラギノ角ゴ ProN W3"/>
        <a:sym typeface="Arial" pitchFamily="34" charset="0"/>
      </a:defRPr>
    </a:lvl6pPr>
    <a:lvl7pPr marL="2743200" algn="l" defTabSz="914400" rtl="0" eaLnBrk="1" latinLnBrk="0" hangingPunct="1">
      <a:defRPr sz="2200" kern="1200">
        <a:solidFill>
          <a:srgbClr val="000000"/>
        </a:solidFill>
        <a:latin typeface="Arial" pitchFamily="34" charset="0"/>
        <a:ea typeface="ヒラギノ角ゴ ProN W3"/>
        <a:cs typeface="ヒラギノ角ゴ ProN W3"/>
        <a:sym typeface="Arial" pitchFamily="34" charset="0"/>
      </a:defRPr>
    </a:lvl7pPr>
    <a:lvl8pPr marL="3200400" algn="l" defTabSz="914400" rtl="0" eaLnBrk="1" latinLnBrk="0" hangingPunct="1">
      <a:defRPr sz="2200" kern="1200">
        <a:solidFill>
          <a:srgbClr val="000000"/>
        </a:solidFill>
        <a:latin typeface="Arial" pitchFamily="34" charset="0"/>
        <a:ea typeface="ヒラギノ角ゴ ProN W3"/>
        <a:cs typeface="ヒラギノ角ゴ ProN W3"/>
        <a:sym typeface="Arial" pitchFamily="34" charset="0"/>
      </a:defRPr>
    </a:lvl8pPr>
    <a:lvl9pPr marL="3657600" algn="l" defTabSz="914400" rtl="0" eaLnBrk="1" latinLnBrk="0" hangingPunct="1">
      <a:defRPr sz="2200" kern="1200">
        <a:solidFill>
          <a:srgbClr val="000000"/>
        </a:solidFill>
        <a:latin typeface="Arial" pitchFamily="34" charset="0"/>
        <a:ea typeface="ヒラギノ角ゴ ProN W3"/>
        <a:cs typeface="ヒラギノ角ゴ ProN W3"/>
        <a:sym typeface="Arial" pitchFamily="34" charset="0"/>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E1FF"/>
    <a:srgbClr val="00CC5C"/>
    <a:srgbClr val="FF33CC"/>
    <a:srgbClr val="292EFF"/>
    <a:srgbClr val="0202BE"/>
    <a:srgbClr val="657191"/>
    <a:srgbClr val="5B679B"/>
    <a:srgbClr val="5B5E9B"/>
    <a:srgbClr val="5B6C9B"/>
    <a:srgbClr val="69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3525" autoAdjust="0"/>
  </p:normalViewPr>
  <p:slideViewPr>
    <p:cSldViewPr>
      <p:cViewPr varScale="1">
        <p:scale>
          <a:sx n="60" d="100"/>
          <a:sy n="60" d="100"/>
        </p:scale>
        <p:origin x="-1548" y="-96"/>
      </p:cViewPr>
      <p:guideLst>
        <p:guide orient="horz" pos="3072"/>
        <p:guide pos="4096"/>
      </p:guideLst>
    </p:cSldViewPr>
  </p:slideViewPr>
  <p:notesTextViewPr>
    <p:cViewPr>
      <p:scale>
        <a:sx n="1" d="1"/>
        <a:sy n="1" d="1"/>
      </p:scale>
      <p:origin x="0" y="10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N W3" charset="0"/>
                <a:cs typeface="ヒラギノ角ゴ ProN W3" charset="0"/>
                <a:sym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ヒラギノ角ゴ ProN W3" charset="0"/>
                <a:cs typeface="ヒラギノ角ゴ ProN W3" charset="0"/>
                <a:sym typeface="Arial" charset="0"/>
              </a:defRPr>
            </a:lvl1pPr>
          </a:lstStyle>
          <a:p>
            <a:pPr>
              <a:defRPr/>
            </a:pPr>
            <a:fld id="{20A3215C-6595-48F2-BEC8-05C72DAD37A7}" type="datetimeFigureOut">
              <a:rPr lang="en-US"/>
              <a:pPr>
                <a:defRPr/>
              </a:pPr>
              <a:t>9/12/2014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N W3" charset="0"/>
                <a:cs typeface="ヒラギノ角ゴ ProN W3" charset="0"/>
                <a:sym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ヒラギノ角ゴ ProN W3" charset="0"/>
                <a:cs typeface="ヒラギノ角ゴ ProN W3" charset="0"/>
                <a:sym typeface="Arial" charset="0"/>
              </a:defRPr>
            </a:lvl1pPr>
          </a:lstStyle>
          <a:p>
            <a:pPr>
              <a:defRPr/>
            </a:pPr>
            <a:fld id="{C8773CB8-0011-4DB1-B403-E40B0535CB31}" type="slidenum">
              <a:rPr lang="en-US"/>
              <a:pPr>
                <a:defRPr/>
              </a:pPr>
              <a:t>‹#›</a:t>
            </a:fld>
            <a:endParaRPr lang="en-US"/>
          </a:p>
        </p:txBody>
      </p:sp>
    </p:spTree>
    <p:extLst>
      <p:ext uri="{BB962C8B-B14F-4D97-AF65-F5344CB8AC3E}">
        <p14:creationId xmlns:p14="http://schemas.microsoft.com/office/powerpoint/2010/main" val="32018829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1469D74-D50B-4693-A148-A21727F61593}" type="slidenum">
              <a:rPr lang="en-US" altLang="en-US" smtClean="0">
                <a:solidFill>
                  <a:srgbClr val="000000"/>
                </a:solidFill>
                <a:latin typeface="Arial" pitchFamily="34" charset="0"/>
                <a:ea typeface="ヒラギノ角ゴ ProN W3"/>
                <a:cs typeface="ヒラギノ角ゴ ProN W3"/>
                <a:sym typeface="Arial" pitchFamily="34" charset="0"/>
              </a:rPr>
              <a:pPr eaLnBrk="1" hangingPunct="1">
                <a:spcBef>
                  <a:spcPct val="0"/>
                </a:spcBef>
              </a:pPr>
              <a:t>1</a:t>
            </a:fld>
            <a:endParaRPr lang="en-US" altLang="en-US" smtClean="0">
              <a:solidFill>
                <a:srgbClr val="000000"/>
              </a:solidFill>
              <a:latin typeface="Arial" pitchFamily="34" charset="0"/>
              <a:ea typeface="ヒラギノ角ゴ ProN W3"/>
              <a:cs typeface="ヒラギノ角ゴ ProN W3"/>
              <a:sym typeface="Arial" pitchFamily="34" charset="0"/>
            </a:endParaRPr>
          </a:p>
        </p:txBody>
      </p:sp>
    </p:spTree>
    <p:extLst>
      <p:ext uri="{BB962C8B-B14F-4D97-AF65-F5344CB8AC3E}">
        <p14:creationId xmlns:p14="http://schemas.microsoft.com/office/powerpoint/2010/main" val="932472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first workshop</a:t>
            </a:r>
            <a:r>
              <a:rPr lang="en-US" baseline="0" dirty="0" smtClean="0"/>
              <a:t> on this topic, we organizers feel like we should use a short opening to give a bit of background information on this topic</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a:t>
            </a:fld>
            <a:endParaRPr lang="en-US"/>
          </a:p>
        </p:txBody>
      </p:sp>
    </p:spTree>
    <p:extLst>
      <p:ext uri="{BB962C8B-B14F-4D97-AF65-F5344CB8AC3E}">
        <p14:creationId xmlns:p14="http://schemas.microsoft.com/office/powerpoint/2010/main" val="46306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Correspondence</a:t>
            </a:r>
            <a:r>
              <a:rPr lang="en-US" baseline="0" dirty="0" smtClean="0"/>
              <a:t> on a fine-grained level</a:t>
            </a:r>
          </a:p>
          <a:p>
            <a:r>
              <a:rPr lang="en-US" baseline="0" dirty="0" smtClean="0"/>
              <a:t>compatible</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3</a:t>
            </a:fld>
            <a:endParaRPr lang="en-US"/>
          </a:p>
        </p:txBody>
      </p:sp>
    </p:spTree>
    <p:extLst>
      <p:ext uri="{BB962C8B-B14F-4D97-AF65-F5344CB8AC3E}">
        <p14:creationId xmlns:p14="http://schemas.microsoft.com/office/powerpoint/2010/main" val="114193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Benchmarks have different evaluation measures.</a:t>
            </a:r>
          </a:p>
          <a:p>
            <a:r>
              <a:rPr lang="en-US" dirty="0" smtClean="0"/>
              <a:t>We picked four different benchmarks</a:t>
            </a:r>
            <a:r>
              <a:rPr lang="en-US" baseline="0" dirty="0" smtClean="0"/>
              <a:t> to showcase how different their aims are.</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4</a:t>
            </a:fld>
            <a:endParaRPr lang="en-US"/>
          </a:p>
        </p:txBody>
      </p:sp>
    </p:spTree>
    <p:extLst>
      <p:ext uri="{BB962C8B-B14F-4D97-AF65-F5344CB8AC3E}">
        <p14:creationId xmlns:p14="http://schemas.microsoft.com/office/powerpoint/2010/main" val="397154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care much about the background</a:t>
            </a:r>
          </a:p>
          <a:p>
            <a:r>
              <a:rPr lang="en-US" dirty="0" smtClean="0"/>
              <a:t>Different adjacent objects as</a:t>
            </a:r>
            <a:r>
              <a:rPr lang="en-US" baseline="0" dirty="0" smtClean="0"/>
              <a:t> different entities.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7</a:t>
            </a:fld>
            <a:endParaRPr lang="en-US"/>
          </a:p>
        </p:txBody>
      </p:sp>
    </p:spTree>
    <p:extLst>
      <p:ext uri="{BB962C8B-B14F-4D97-AF65-F5344CB8AC3E}">
        <p14:creationId xmlns:p14="http://schemas.microsoft.com/office/powerpoint/2010/main" val="2804510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idea is to produce a single, consistent segmentation which contains each object as a different segment. And accuracy is measured using the best one-to-one match from the segmentation to the ground truth using a Hungarian algorithm in a precision-recall framework.</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9</a:t>
            </a:fld>
            <a:endParaRPr lang="en-US"/>
          </a:p>
        </p:txBody>
      </p:sp>
    </p:spTree>
    <p:extLst>
      <p:ext uri="{BB962C8B-B14F-4D97-AF65-F5344CB8AC3E}">
        <p14:creationId xmlns:p14="http://schemas.microsoft.com/office/powerpoint/2010/main" val="387794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a:t>
            </a:r>
            <a:r>
              <a:rPr lang="en-US" baseline="0" dirty="0" smtClean="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smtClean="0"/>
          </a:p>
          <a:p>
            <a:r>
              <a:rPr lang="en-US" baseline="0" dirty="0" smtClean="0"/>
              <a:t>It unifies video and image segmentation benchmark together and allows the testing of coarse-to-fine methods because it </a:t>
            </a:r>
          </a:p>
          <a:p>
            <a:endParaRPr lang="en-US" baseline="0" dirty="0" smtClean="0"/>
          </a:p>
          <a:p>
            <a:r>
              <a:rPr lang="en-US" baseline="0" dirty="0" smtClean="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11</a:t>
            </a:fld>
            <a:endParaRPr lang="en-US"/>
          </a:p>
        </p:txBody>
      </p:sp>
    </p:spTree>
    <p:extLst>
      <p:ext uri="{BB962C8B-B14F-4D97-AF65-F5344CB8AC3E}">
        <p14:creationId xmlns:p14="http://schemas.microsoft.com/office/powerpoint/2010/main" val="1199028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talks have been great previously published work… It has been chosen because it expresses state-of-the-arts of the video segmentation problem</a:t>
            </a:r>
            <a:r>
              <a:rPr lang="en-US" baseline="0" dirty="0" smtClean="0"/>
              <a:t>.</a:t>
            </a:r>
          </a:p>
          <a:p>
            <a:endParaRPr lang="en-US" baseline="0" dirty="0" smtClean="0"/>
          </a:p>
          <a:p>
            <a:r>
              <a:rPr lang="en-US" baseline="0" smtClean="0"/>
              <a:t>Poster</a:t>
            </a:r>
            <a:endParaRPr lang="en-US" baseline="0" dirty="0" smtClean="0"/>
          </a:p>
          <a:p>
            <a:endParaRPr lang="en-US" baseline="0" dirty="0" smtClean="0"/>
          </a:p>
          <a:p>
            <a:r>
              <a:rPr lang="en-US" baseline="0" dirty="0" smtClean="0"/>
              <a:t>Posters at lunch and coffee breaks.</a:t>
            </a:r>
          </a:p>
          <a:p>
            <a:endParaRPr lang="en-US" baseline="0" dirty="0" smtClean="0"/>
          </a:p>
          <a:p>
            <a:r>
              <a:rPr lang="en-US" baseline="0" dirty="0" smtClean="0"/>
              <a:t>We’re going to have the most important thing in the end so you must stay.</a:t>
            </a:r>
          </a:p>
          <a:p>
            <a:endParaRPr lang="en-US" baseline="0" dirty="0" smtClean="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12</a:t>
            </a:fld>
            <a:endParaRPr lang="en-US"/>
          </a:p>
        </p:txBody>
      </p:sp>
    </p:spTree>
    <p:extLst>
      <p:ext uri="{BB962C8B-B14F-4D97-AF65-F5344CB8AC3E}">
        <p14:creationId xmlns:p14="http://schemas.microsoft.com/office/powerpoint/2010/main" val="314848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170127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46036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809332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9"/>
          <p:cNvSpPr txBox="1">
            <a:spLocks noGrp="1" noChangeArrowheads="1"/>
          </p:cNvSpPr>
          <p:nvPr>
            <p:ph type="sldNum" sz="quarter" idx="10"/>
          </p:nvPr>
        </p:nvSpPr>
        <p:spPr>
          <a:ln/>
        </p:spPr>
        <p:txBody>
          <a:bodyPr/>
          <a:lstStyle>
            <a:lvl1pPr>
              <a:defRPr/>
            </a:lvl1pPr>
          </a:lstStyle>
          <a:p>
            <a:pPr>
              <a:defRPr/>
            </a:pPr>
            <a:fld id="{5BE4E77F-7466-45D6-8872-FB5EB9379998}" type="slidenum">
              <a:rPr lang="en-US" altLang="en-US"/>
              <a:pPr>
                <a:defRPr/>
              </a:pPr>
              <a:t>‹#›</a:t>
            </a:fld>
            <a:endParaRPr lang="en-US" altLang="en-US" dirty="0"/>
          </a:p>
        </p:txBody>
      </p:sp>
    </p:spTree>
    <p:extLst>
      <p:ext uri="{BB962C8B-B14F-4D97-AF65-F5344CB8AC3E}">
        <p14:creationId xmlns:p14="http://schemas.microsoft.com/office/powerpoint/2010/main" val="33022272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9"/>
          <p:cNvSpPr txBox="1">
            <a:spLocks noGrp="1" noChangeArrowheads="1"/>
          </p:cNvSpPr>
          <p:nvPr>
            <p:ph type="sldNum" sz="quarter" idx="10"/>
          </p:nvPr>
        </p:nvSpPr>
        <p:spPr>
          <a:ln/>
        </p:spPr>
        <p:txBody>
          <a:bodyPr/>
          <a:lstStyle>
            <a:lvl1pPr>
              <a:defRPr/>
            </a:lvl1pPr>
          </a:lstStyle>
          <a:p>
            <a:pPr>
              <a:defRPr/>
            </a:pPr>
            <a:fld id="{2EF9A5F8-9467-46D8-BFC3-5B290C582CE0}" type="slidenum">
              <a:rPr lang="en-US" altLang="en-US"/>
              <a:pPr>
                <a:defRPr/>
              </a:pPr>
              <a:t>‹#›</a:t>
            </a:fld>
            <a:endParaRPr lang="en-US" altLang="en-US" dirty="0"/>
          </a:p>
        </p:txBody>
      </p:sp>
    </p:spTree>
    <p:extLst>
      <p:ext uri="{BB962C8B-B14F-4D97-AF65-F5344CB8AC3E}">
        <p14:creationId xmlns:p14="http://schemas.microsoft.com/office/powerpoint/2010/main" val="34395334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9"/>
          <p:cNvSpPr txBox="1">
            <a:spLocks noGrp="1" noChangeArrowheads="1"/>
          </p:cNvSpPr>
          <p:nvPr>
            <p:ph type="sldNum" sz="quarter" idx="10"/>
          </p:nvPr>
        </p:nvSpPr>
        <p:spPr>
          <a:ln/>
        </p:spPr>
        <p:txBody>
          <a:bodyPr/>
          <a:lstStyle>
            <a:lvl1pPr>
              <a:defRPr/>
            </a:lvl1pPr>
          </a:lstStyle>
          <a:p>
            <a:pPr>
              <a:defRPr/>
            </a:pPr>
            <a:fld id="{A00DAFA0-317C-49C9-9D96-1A415EB6EC02}" type="slidenum">
              <a:rPr lang="en-US" altLang="en-US"/>
              <a:pPr>
                <a:defRPr/>
              </a:pPr>
              <a:t>‹#›</a:t>
            </a:fld>
            <a:endParaRPr lang="en-US" altLang="en-US" dirty="0"/>
          </a:p>
        </p:txBody>
      </p:sp>
    </p:spTree>
    <p:extLst>
      <p:ext uri="{BB962C8B-B14F-4D97-AF65-F5344CB8AC3E}">
        <p14:creationId xmlns:p14="http://schemas.microsoft.com/office/powerpoint/2010/main" val="52824755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8300" y="1752600"/>
            <a:ext cx="6172200" cy="726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92900" y="1752600"/>
            <a:ext cx="6172200" cy="726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9"/>
          <p:cNvSpPr txBox="1">
            <a:spLocks noGrp="1" noChangeArrowheads="1"/>
          </p:cNvSpPr>
          <p:nvPr>
            <p:ph type="sldNum" sz="quarter" idx="10"/>
          </p:nvPr>
        </p:nvSpPr>
        <p:spPr>
          <a:ln/>
        </p:spPr>
        <p:txBody>
          <a:bodyPr/>
          <a:lstStyle>
            <a:lvl1pPr>
              <a:defRPr/>
            </a:lvl1pPr>
          </a:lstStyle>
          <a:p>
            <a:pPr>
              <a:defRPr/>
            </a:pPr>
            <a:fld id="{6A5BF318-9C01-4111-8A03-719B0E46E638}" type="slidenum">
              <a:rPr lang="en-US" altLang="en-US"/>
              <a:pPr>
                <a:defRPr/>
              </a:pPr>
              <a:t>‹#›</a:t>
            </a:fld>
            <a:endParaRPr lang="en-US" altLang="en-US" dirty="0"/>
          </a:p>
        </p:txBody>
      </p:sp>
    </p:spTree>
    <p:extLst>
      <p:ext uri="{BB962C8B-B14F-4D97-AF65-F5344CB8AC3E}">
        <p14:creationId xmlns:p14="http://schemas.microsoft.com/office/powerpoint/2010/main" val="197481267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9"/>
          <p:cNvSpPr txBox="1">
            <a:spLocks noGrp="1" noChangeArrowheads="1"/>
          </p:cNvSpPr>
          <p:nvPr>
            <p:ph type="sldNum" sz="quarter" idx="10"/>
          </p:nvPr>
        </p:nvSpPr>
        <p:spPr>
          <a:ln/>
        </p:spPr>
        <p:txBody>
          <a:bodyPr/>
          <a:lstStyle>
            <a:lvl1pPr>
              <a:defRPr/>
            </a:lvl1pPr>
          </a:lstStyle>
          <a:p>
            <a:pPr>
              <a:defRPr/>
            </a:pPr>
            <a:fld id="{916E7562-2101-4250-B4AE-00F9E4FA4B98}" type="slidenum">
              <a:rPr lang="en-US" altLang="en-US"/>
              <a:pPr>
                <a:defRPr/>
              </a:pPr>
              <a:t>‹#›</a:t>
            </a:fld>
            <a:endParaRPr lang="en-US" altLang="en-US" dirty="0"/>
          </a:p>
        </p:txBody>
      </p:sp>
    </p:spTree>
    <p:extLst>
      <p:ext uri="{BB962C8B-B14F-4D97-AF65-F5344CB8AC3E}">
        <p14:creationId xmlns:p14="http://schemas.microsoft.com/office/powerpoint/2010/main" val="389424159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9"/>
          <p:cNvSpPr txBox="1">
            <a:spLocks noGrp="1" noChangeArrowheads="1"/>
          </p:cNvSpPr>
          <p:nvPr>
            <p:ph type="sldNum" sz="quarter" idx="10"/>
          </p:nvPr>
        </p:nvSpPr>
        <p:spPr>
          <a:ln/>
        </p:spPr>
        <p:txBody>
          <a:bodyPr/>
          <a:lstStyle>
            <a:lvl1pPr>
              <a:defRPr/>
            </a:lvl1pPr>
          </a:lstStyle>
          <a:p>
            <a:pPr>
              <a:defRPr/>
            </a:pPr>
            <a:fld id="{12DDFB30-FA64-4904-947B-0D893D35BF93}" type="slidenum">
              <a:rPr lang="en-US" altLang="en-US"/>
              <a:pPr>
                <a:defRPr/>
              </a:pPr>
              <a:t>‹#›</a:t>
            </a:fld>
            <a:endParaRPr lang="en-US" altLang="en-US" dirty="0"/>
          </a:p>
        </p:txBody>
      </p:sp>
    </p:spTree>
    <p:extLst>
      <p:ext uri="{BB962C8B-B14F-4D97-AF65-F5344CB8AC3E}">
        <p14:creationId xmlns:p14="http://schemas.microsoft.com/office/powerpoint/2010/main" val="346106545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9"/>
          <p:cNvSpPr txBox="1">
            <a:spLocks noGrp="1" noChangeArrowheads="1"/>
          </p:cNvSpPr>
          <p:nvPr>
            <p:ph type="sldNum" sz="quarter" idx="10"/>
          </p:nvPr>
        </p:nvSpPr>
        <p:spPr>
          <a:ln/>
        </p:spPr>
        <p:txBody>
          <a:bodyPr/>
          <a:lstStyle>
            <a:lvl1pPr>
              <a:defRPr/>
            </a:lvl1pPr>
          </a:lstStyle>
          <a:p>
            <a:pPr>
              <a:defRPr/>
            </a:pPr>
            <a:fld id="{32176F9B-0536-40B6-9531-5C554CAD9607}" type="slidenum">
              <a:rPr lang="en-US" altLang="en-US"/>
              <a:pPr>
                <a:defRPr/>
              </a:pPr>
              <a:t>‹#›</a:t>
            </a:fld>
            <a:endParaRPr lang="en-US" altLang="en-US" dirty="0"/>
          </a:p>
        </p:txBody>
      </p:sp>
    </p:spTree>
    <p:extLst>
      <p:ext uri="{BB962C8B-B14F-4D97-AF65-F5344CB8AC3E}">
        <p14:creationId xmlns:p14="http://schemas.microsoft.com/office/powerpoint/2010/main" val="20490235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9"/>
          <p:cNvSpPr txBox="1">
            <a:spLocks noGrp="1" noChangeArrowheads="1"/>
          </p:cNvSpPr>
          <p:nvPr>
            <p:ph type="sldNum" sz="quarter" idx="10"/>
          </p:nvPr>
        </p:nvSpPr>
        <p:spPr>
          <a:ln/>
        </p:spPr>
        <p:txBody>
          <a:bodyPr/>
          <a:lstStyle>
            <a:lvl1pPr>
              <a:defRPr/>
            </a:lvl1pPr>
          </a:lstStyle>
          <a:p>
            <a:pPr>
              <a:defRPr/>
            </a:pPr>
            <a:fld id="{A9A2BDAB-BE75-4EBD-93C6-3EADABAF5FDD}" type="slidenum">
              <a:rPr lang="en-US" altLang="en-US"/>
              <a:pPr>
                <a:defRPr/>
              </a:pPr>
              <a:t>‹#›</a:t>
            </a:fld>
            <a:endParaRPr lang="en-US" altLang="en-US" dirty="0"/>
          </a:p>
        </p:txBody>
      </p:sp>
    </p:spTree>
    <p:extLst>
      <p:ext uri="{BB962C8B-B14F-4D97-AF65-F5344CB8AC3E}">
        <p14:creationId xmlns:p14="http://schemas.microsoft.com/office/powerpoint/2010/main" val="13435574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446797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Neue Light"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9"/>
          <p:cNvSpPr txBox="1">
            <a:spLocks noGrp="1" noChangeArrowheads="1"/>
          </p:cNvSpPr>
          <p:nvPr>
            <p:ph type="sldNum" sz="quarter" idx="10"/>
          </p:nvPr>
        </p:nvSpPr>
        <p:spPr>
          <a:ln/>
        </p:spPr>
        <p:txBody>
          <a:bodyPr/>
          <a:lstStyle>
            <a:lvl1pPr>
              <a:defRPr/>
            </a:lvl1pPr>
          </a:lstStyle>
          <a:p>
            <a:pPr>
              <a:defRPr/>
            </a:pPr>
            <a:fld id="{4C72E7AE-E56A-4093-AAFB-799652EAFFAD}" type="slidenum">
              <a:rPr lang="en-US" altLang="en-US"/>
              <a:pPr>
                <a:defRPr/>
              </a:pPr>
              <a:t>‹#›</a:t>
            </a:fld>
            <a:endParaRPr lang="en-US" altLang="en-US" dirty="0"/>
          </a:p>
        </p:txBody>
      </p:sp>
    </p:spTree>
    <p:extLst>
      <p:ext uri="{BB962C8B-B14F-4D97-AF65-F5344CB8AC3E}">
        <p14:creationId xmlns:p14="http://schemas.microsoft.com/office/powerpoint/2010/main" val="347583929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9"/>
          <p:cNvSpPr txBox="1">
            <a:spLocks noGrp="1" noChangeArrowheads="1"/>
          </p:cNvSpPr>
          <p:nvPr>
            <p:ph type="sldNum" sz="quarter" idx="10"/>
          </p:nvPr>
        </p:nvSpPr>
        <p:spPr>
          <a:ln/>
        </p:spPr>
        <p:txBody>
          <a:bodyPr/>
          <a:lstStyle>
            <a:lvl1pPr>
              <a:defRPr/>
            </a:lvl1pPr>
          </a:lstStyle>
          <a:p>
            <a:pPr>
              <a:defRPr/>
            </a:pPr>
            <a:fld id="{8342BA7B-79EC-42E1-AA20-CE1870322AE5}" type="slidenum">
              <a:rPr lang="en-US" altLang="en-US"/>
              <a:pPr>
                <a:defRPr/>
              </a:pPr>
              <a:t>‹#›</a:t>
            </a:fld>
            <a:endParaRPr lang="en-US" altLang="en-US" dirty="0"/>
          </a:p>
        </p:txBody>
      </p:sp>
    </p:spTree>
    <p:extLst>
      <p:ext uri="{BB962C8B-B14F-4D97-AF65-F5344CB8AC3E}">
        <p14:creationId xmlns:p14="http://schemas.microsoft.com/office/powerpoint/2010/main" val="15566710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0900" y="190500"/>
            <a:ext cx="3124200" cy="8826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8300" y="190500"/>
            <a:ext cx="9220200" cy="8826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9"/>
          <p:cNvSpPr txBox="1">
            <a:spLocks noGrp="1" noChangeArrowheads="1"/>
          </p:cNvSpPr>
          <p:nvPr>
            <p:ph type="sldNum" sz="quarter" idx="10"/>
          </p:nvPr>
        </p:nvSpPr>
        <p:spPr>
          <a:ln/>
        </p:spPr>
        <p:txBody>
          <a:bodyPr/>
          <a:lstStyle>
            <a:lvl1pPr>
              <a:defRPr/>
            </a:lvl1pPr>
          </a:lstStyle>
          <a:p>
            <a:pPr>
              <a:defRPr/>
            </a:pPr>
            <a:fld id="{F65C02A1-BDE6-483B-A1C4-2201197D2FE6}" type="slidenum">
              <a:rPr lang="en-US" altLang="en-US"/>
              <a:pPr>
                <a:defRPr/>
              </a:pPr>
              <a:t>‹#›</a:t>
            </a:fld>
            <a:endParaRPr lang="en-US" altLang="en-US" dirty="0"/>
          </a:p>
        </p:txBody>
      </p:sp>
    </p:spTree>
    <p:extLst>
      <p:ext uri="{BB962C8B-B14F-4D97-AF65-F5344CB8AC3E}">
        <p14:creationId xmlns:p14="http://schemas.microsoft.com/office/powerpoint/2010/main" val="21186396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16755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04330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073079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9282393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8497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003838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Arial"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75879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marL="57150" algn="ctr" rtl="0" eaLnBrk="0" fontAlgn="base" hangingPunct="0">
        <a:spcBef>
          <a:spcPct val="0"/>
        </a:spcBef>
        <a:spcAft>
          <a:spcPct val="0"/>
        </a:spcAft>
        <a:defRPr sz="3400" b="1">
          <a:solidFill>
            <a:schemeClr val="tx1"/>
          </a:solidFill>
          <a:latin typeface="+mj-lt"/>
          <a:ea typeface="+mj-ea"/>
          <a:cs typeface="+mj-cs"/>
          <a:sym typeface="Arial" pitchFamily="34" charset="0"/>
        </a:defRPr>
      </a:lvl1pPr>
      <a:lvl2pPr marL="57150" algn="ctr" rtl="0" eaLnBrk="0" fontAlgn="base" hangingPunct="0">
        <a:spcBef>
          <a:spcPct val="0"/>
        </a:spcBef>
        <a:spcAft>
          <a:spcPct val="0"/>
        </a:spcAft>
        <a:defRPr sz="3400" b="1">
          <a:solidFill>
            <a:schemeClr val="tx1"/>
          </a:solidFill>
          <a:latin typeface="Arial" charset="0"/>
          <a:ea typeface="ヒラギノ角ゴ ProN W6" charset="0"/>
          <a:cs typeface="ヒラギノ角ゴ ProN W6" charset="0"/>
          <a:sym typeface="Arial" pitchFamily="34" charset="0"/>
        </a:defRPr>
      </a:lvl2pPr>
      <a:lvl3pPr marL="57150" algn="ctr" rtl="0" eaLnBrk="0" fontAlgn="base" hangingPunct="0">
        <a:spcBef>
          <a:spcPct val="0"/>
        </a:spcBef>
        <a:spcAft>
          <a:spcPct val="0"/>
        </a:spcAft>
        <a:defRPr sz="3400" b="1">
          <a:solidFill>
            <a:schemeClr val="tx1"/>
          </a:solidFill>
          <a:latin typeface="Arial" charset="0"/>
          <a:ea typeface="ヒラギノ角ゴ ProN W6" charset="0"/>
          <a:cs typeface="ヒラギノ角ゴ ProN W6" charset="0"/>
          <a:sym typeface="Arial" pitchFamily="34" charset="0"/>
        </a:defRPr>
      </a:lvl3pPr>
      <a:lvl4pPr marL="57150" algn="ctr" rtl="0" eaLnBrk="0" fontAlgn="base" hangingPunct="0">
        <a:spcBef>
          <a:spcPct val="0"/>
        </a:spcBef>
        <a:spcAft>
          <a:spcPct val="0"/>
        </a:spcAft>
        <a:defRPr sz="3400" b="1">
          <a:solidFill>
            <a:schemeClr val="tx1"/>
          </a:solidFill>
          <a:latin typeface="Arial" charset="0"/>
          <a:ea typeface="ヒラギノ角ゴ ProN W6" charset="0"/>
          <a:cs typeface="ヒラギノ角ゴ ProN W6" charset="0"/>
          <a:sym typeface="Arial" pitchFamily="34" charset="0"/>
        </a:defRPr>
      </a:lvl4pPr>
      <a:lvl5pPr marL="57150" algn="ctr" rtl="0" eaLnBrk="0" fontAlgn="base" hangingPunct="0">
        <a:spcBef>
          <a:spcPct val="0"/>
        </a:spcBef>
        <a:spcAft>
          <a:spcPct val="0"/>
        </a:spcAft>
        <a:defRPr sz="3400" b="1">
          <a:solidFill>
            <a:schemeClr val="tx1"/>
          </a:solidFill>
          <a:latin typeface="Arial" charset="0"/>
          <a:ea typeface="ヒラギノ角ゴ ProN W6" charset="0"/>
          <a:cs typeface="ヒラギノ角ゴ ProN W6" charset="0"/>
          <a:sym typeface="Arial" pitchFamily="34" charset="0"/>
        </a:defRPr>
      </a:lvl5pPr>
      <a:lvl6pPr marL="514350" algn="ctr" rtl="0" fontAlgn="base">
        <a:spcBef>
          <a:spcPct val="0"/>
        </a:spcBef>
        <a:spcAft>
          <a:spcPct val="0"/>
        </a:spcAft>
        <a:defRPr sz="3400" b="1">
          <a:solidFill>
            <a:schemeClr val="tx1"/>
          </a:solidFill>
          <a:latin typeface="Arial" charset="0"/>
          <a:ea typeface="ヒラギノ角ゴ ProN W6" charset="0"/>
          <a:cs typeface="ヒラギノ角ゴ ProN W6" charset="0"/>
          <a:sym typeface="Arial" charset="0"/>
        </a:defRPr>
      </a:lvl6pPr>
      <a:lvl7pPr marL="971550" algn="ctr" rtl="0" fontAlgn="base">
        <a:spcBef>
          <a:spcPct val="0"/>
        </a:spcBef>
        <a:spcAft>
          <a:spcPct val="0"/>
        </a:spcAft>
        <a:defRPr sz="3400" b="1">
          <a:solidFill>
            <a:schemeClr val="tx1"/>
          </a:solidFill>
          <a:latin typeface="Arial" charset="0"/>
          <a:ea typeface="ヒラギノ角ゴ ProN W6" charset="0"/>
          <a:cs typeface="ヒラギノ角ゴ ProN W6" charset="0"/>
          <a:sym typeface="Arial" charset="0"/>
        </a:defRPr>
      </a:lvl7pPr>
      <a:lvl8pPr marL="1428750" algn="ctr" rtl="0" fontAlgn="base">
        <a:spcBef>
          <a:spcPct val="0"/>
        </a:spcBef>
        <a:spcAft>
          <a:spcPct val="0"/>
        </a:spcAft>
        <a:defRPr sz="3400" b="1">
          <a:solidFill>
            <a:schemeClr val="tx1"/>
          </a:solidFill>
          <a:latin typeface="Arial" charset="0"/>
          <a:ea typeface="ヒラギノ角ゴ ProN W6" charset="0"/>
          <a:cs typeface="ヒラギノ角ゴ ProN W6" charset="0"/>
          <a:sym typeface="Arial" charset="0"/>
        </a:defRPr>
      </a:lvl8pPr>
      <a:lvl9pPr marL="1885950" algn="ctr" rtl="0" fontAlgn="base">
        <a:spcBef>
          <a:spcPct val="0"/>
        </a:spcBef>
        <a:spcAft>
          <a:spcPct val="0"/>
        </a:spcAft>
        <a:defRPr sz="3400" b="1">
          <a:solidFill>
            <a:schemeClr val="tx1"/>
          </a:solidFill>
          <a:latin typeface="Arial" charset="0"/>
          <a:ea typeface="ヒラギノ角ゴ ProN W6" charset="0"/>
          <a:cs typeface="ヒラギノ角ゴ ProN W6" charset="0"/>
          <a:sym typeface="Arial" charset="0"/>
        </a:defRPr>
      </a:lvl9pPr>
    </p:titleStyle>
    <p:bodyStyle>
      <a:lvl1pPr marL="57150" algn="ctr" rtl="0" eaLnBrk="0" fontAlgn="base" hangingPunct="0">
        <a:spcBef>
          <a:spcPts val="700"/>
        </a:spcBef>
        <a:spcAft>
          <a:spcPct val="0"/>
        </a:spcAft>
        <a:defRPr sz="2400">
          <a:solidFill>
            <a:schemeClr val="tx1"/>
          </a:solidFill>
          <a:latin typeface="+mn-lt"/>
          <a:ea typeface="+mn-ea"/>
          <a:cs typeface="+mn-cs"/>
          <a:sym typeface="Arial" pitchFamily="34" charset="0"/>
        </a:defRPr>
      </a:lvl1pPr>
      <a:lvl2pPr marL="708025" algn="ctr" rtl="0" eaLnBrk="0" fontAlgn="base" hangingPunct="0">
        <a:spcBef>
          <a:spcPts val="900"/>
        </a:spcBef>
        <a:spcAft>
          <a:spcPct val="0"/>
        </a:spcAft>
        <a:defRPr sz="3400">
          <a:solidFill>
            <a:schemeClr val="tx1"/>
          </a:solidFill>
          <a:latin typeface="+mn-lt"/>
          <a:ea typeface="+mn-ea"/>
          <a:cs typeface="+mn-cs"/>
          <a:sym typeface="Arial" pitchFamily="34" charset="0"/>
        </a:defRPr>
      </a:lvl2pPr>
      <a:lvl3pPr marL="1357313" algn="ctr" rtl="0" eaLnBrk="0" fontAlgn="base" hangingPunct="0">
        <a:spcBef>
          <a:spcPts val="800"/>
        </a:spcBef>
        <a:spcAft>
          <a:spcPct val="0"/>
        </a:spcAft>
        <a:defRPr sz="3200">
          <a:solidFill>
            <a:schemeClr val="tx1"/>
          </a:solidFill>
          <a:latin typeface="+mn-lt"/>
          <a:ea typeface="+mn-ea"/>
          <a:cs typeface="+mn-cs"/>
          <a:sym typeface="Arial" pitchFamily="34" charset="0"/>
        </a:defRPr>
      </a:lvl3pPr>
      <a:lvl4pPr marL="2008188" algn="ctr" rtl="0" eaLnBrk="0" fontAlgn="base" hangingPunct="0">
        <a:spcBef>
          <a:spcPts val="700"/>
        </a:spcBef>
        <a:spcAft>
          <a:spcPct val="0"/>
        </a:spcAft>
        <a:defRPr sz="2400">
          <a:solidFill>
            <a:schemeClr val="tx1"/>
          </a:solidFill>
          <a:latin typeface="+mn-lt"/>
          <a:ea typeface="+mn-ea"/>
          <a:cs typeface="+mn-cs"/>
          <a:sym typeface="Arial" pitchFamily="34" charset="0"/>
        </a:defRPr>
      </a:lvl4pPr>
      <a:lvl5pPr marL="2657475" algn="ctr" rtl="0" eaLnBrk="0" fontAlgn="base" hangingPunct="0">
        <a:spcBef>
          <a:spcPts val="700"/>
        </a:spcBef>
        <a:spcAft>
          <a:spcPct val="0"/>
        </a:spcAft>
        <a:defRPr sz="2400">
          <a:solidFill>
            <a:schemeClr val="tx1"/>
          </a:solidFill>
          <a:latin typeface="+mn-lt"/>
          <a:ea typeface="+mn-ea"/>
          <a:cs typeface="+mn-cs"/>
          <a:sym typeface="Arial" pitchFamily="34" charset="0"/>
        </a:defRPr>
      </a:lvl5pPr>
      <a:lvl6pPr marL="3114675" algn="ctr" rtl="0" fontAlgn="base">
        <a:spcBef>
          <a:spcPts val="700"/>
        </a:spcBef>
        <a:spcAft>
          <a:spcPct val="0"/>
        </a:spcAft>
        <a:defRPr sz="2400">
          <a:solidFill>
            <a:schemeClr val="tx1"/>
          </a:solidFill>
          <a:latin typeface="+mn-lt"/>
          <a:ea typeface="+mn-ea"/>
          <a:cs typeface="+mn-cs"/>
          <a:sym typeface="Arial" charset="0"/>
        </a:defRPr>
      </a:lvl6pPr>
      <a:lvl7pPr marL="3571875" algn="ctr" rtl="0" fontAlgn="base">
        <a:spcBef>
          <a:spcPts val="700"/>
        </a:spcBef>
        <a:spcAft>
          <a:spcPct val="0"/>
        </a:spcAft>
        <a:defRPr sz="2400">
          <a:solidFill>
            <a:schemeClr val="tx1"/>
          </a:solidFill>
          <a:latin typeface="+mn-lt"/>
          <a:ea typeface="+mn-ea"/>
          <a:cs typeface="+mn-cs"/>
          <a:sym typeface="Arial" charset="0"/>
        </a:defRPr>
      </a:lvl7pPr>
      <a:lvl8pPr marL="4029075" algn="ctr" rtl="0" fontAlgn="base">
        <a:spcBef>
          <a:spcPts val="700"/>
        </a:spcBef>
        <a:spcAft>
          <a:spcPct val="0"/>
        </a:spcAft>
        <a:defRPr sz="2400">
          <a:solidFill>
            <a:schemeClr val="tx1"/>
          </a:solidFill>
          <a:latin typeface="+mn-lt"/>
          <a:ea typeface="+mn-ea"/>
          <a:cs typeface="+mn-cs"/>
          <a:sym typeface="Arial" charset="0"/>
        </a:defRPr>
      </a:lvl8pPr>
      <a:lvl9pPr marL="4486275" algn="ctr" rtl="0" fontAlgn="base">
        <a:spcBef>
          <a:spcPts val="700"/>
        </a:spcBef>
        <a:spcAft>
          <a:spcPct val="0"/>
        </a:spcAft>
        <a:defRPr sz="2400">
          <a:solidFill>
            <a:schemeClr val="tx1"/>
          </a:solidFill>
          <a:latin typeface="+mn-lt"/>
          <a:ea typeface="+mn-ea"/>
          <a:cs typeface="+mn-cs"/>
          <a:sym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
          <p:cNvSpPr>
            <a:spLocks noChangeArrowheads="1"/>
          </p:cNvSpPr>
          <p:nvPr/>
        </p:nvSpPr>
        <p:spPr bwMode="auto">
          <a:xfrm>
            <a:off x="-25400" y="0"/>
            <a:ext cx="13030200" cy="190500"/>
          </a:xfrm>
          <a:prstGeom prst="rect">
            <a:avLst/>
          </a:prstGeom>
          <a:solidFill>
            <a:srgbClr val="14143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2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2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2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2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2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2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2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2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200">
                <a:solidFill>
                  <a:srgbClr val="000000"/>
                </a:solidFill>
                <a:latin typeface="Arial" charset="0"/>
                <a:ea typeface="ヒラギノ角ゴ ProN W3" charset="0"/>
                <a:cs typeface="ヒラギノ角ゴ ProN W3" charset="0"/>
                <a:sym typeface="Arial" charset="0"/>
              </a:defRPr>
            </a:lvl9pPr>
          </a:lstStyle>
          <a:p>
            <a:pPr eaLnBrk="1" hangingPunct="1">
              <a:defRPr/>
            </a:pPr>
            <a:endParaRPr lang="en-US" altLang="en-US" smtClean="0"/>
          </a:p>
        </p:txBody>
      </p:sp>
      <p:sp>
        <p:nvSpPr>
          <p:cNvPr id="1028" name="Rectangle 1"/>
          <p:cNvSpPr>
            <a:spLocks noGrp="1" noChangeArrowheads="1"/>
          </p:cNvSpPr>
          <p:nvPr>
            <p:ph type="body" idx="1"/>
          </p:nvPr>
        </p:nvSpPr>
        <p:spPr bwMode="auto">
          <a:xfrm>
            <a:off x="368300" y="1752600"/>
            <a:ext cx="12496800" cy="726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smtClean="0">
                <a:sym typeface="Helvetica Neue Light"/>
              </a:rPr>
              <a:t>Click to edit Master text styles</a:t>
            </a:r>
          </a:p>
          <a:p>
            <a:pPr lvl="1"/>
            <a:r>
              <a:rPr lang="en-US" altLang="en-US" smtClean="0">
                <a:sym typeface="Helvetica Neue Light"/>
              </a:rPr>
              <a:t>Second level</a:t>
            </a:r>
          </a:p>
          <a:p>
            <a:pPr lvl="2"/>
            <a:r>
              <a:rPr lang="en-US" altLang="en-US" smtClean="0">
                <a:sym typeface="Helvetica Neue Light"/>
              </a:rPr>
              <a:t>Third level</a:t>
            </a:r>
          </a:p>
          <a:p>
            <a:pPr lvl="3"/>
            <a:r>
              <a:rPr lang="en-US" altLang="en-US" smtClean="0">
                <a:sym typeface="Helvetica Neue Light"/>
              </a:rPr>
              <a:t>Fourth level</a:t>
            </a:r>
          </a:p>
          <a:p>
            <a:pPr lvl="4"/>
            <a:r>
              <a:rPr lang="en-US" altLang="en-US" smtClean="0">
                <a:sym typeface="Helvetica Neue Light"/>
              </a:rPr>
              <a:t>Fifth level</a:t>
            </a:r>
          </a:p>
        </p:txBody>
      </p:sp>
      <p:sp>
        <p:nvSpPr>
          <p:cNvPr id="1029" name="Line 4"/>
          <p:cNvSpPr>
            <a:spLocks noChangeShapeType="1"/>
          </p:cNvSpPr>
          <p:nvPr/>
        </p:nvSpPr>
        <p:spPr bwMode="auto">
          <a:xfrm>
            <a:off x="0" y="1498600"/>
            <a:ext cx="13004800" cy="0"/>
          </a:xfrm>
          <a:prstGeom prst="line">
            <a:avLst/>
          </a:prstGeom>
          <a:noFill/>
          <a:ln w="19050">
            <a:solidFill>
              <a:srgbClr val="828FA6"/>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56" name="Rectangle 8"/>
          <p:cNvSpPr>
            <a:spLocks/>
          </p:cNvSpPr>
          <p:nvPr userDrawn="1"/>
        </p:nvSpPr>
        <p:spPr bwMode="auto">
          <a:xfrm>
            <a:off x="-15875" y="9340850"/>
            <a:ext cx="13020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nchor="ctr"/>
          <a:lstStyle>
            <a:lvl1pPr marL="57150">
              <a:defRPr sz="1200">
                <a:solidFill>
                  <a:schemeClr val="tx1"/>
                </a:solidFill>
                <a:latin typeface="Arial" charset="0"/>
              </a:defRPr>
            </a:lvl1pPr>
            <a:lvl2pPr>
              <a:defRPr sz="1200">
                <a:solidFill>
                  <a:schemeClr val="tx1"/>
                </a:solidFill>
                <a:latin typeface="Arial" charset="0"/>
              </a:defRPr>
            </a:lvl2pPr>
            <a:lvl3pPr>
              <a:defRPr sz="1200">
                <a:solidFill>
                  <a:schemeClr val="tx1"/>
                </a:solidFill>
                <a:latin typeface="Arial" charset="0"/>
              </a:defRPr>
            </a:lvl3pPr>
            <a:lvl4pPr>
              <a:defRPr sz="1200">
                <a:solidFill>
                  <a:schemeClr val="tx1"/>
                </a:solidFill>
                <a:latin typeface="Arial" charset="0"/>
              </a:defRPr>
            </a:lvl4pPr>
            <a:lvl5pPr>
              <a:defRPr sz="1200">
                <a:solidFill>
                  <a:schemeClr val="tx1"/>
                </a:solidFill>
                <a:latin typeface="Arial" charset="0"/>
              </a:defRPr>
            </a:lvl5pPr>
            <a:lvl6pPr fontAlgn="base">
              <a:spcBef>
                <a:spcPct val="0"/>
              </a:spcBef>
              <a:spcAft>
                <a:spcPct val="0"/>
              </a:spcAft>
              <a:defRPr sz="1200">
                <a:solidFill>
                  <a:schemeClr val="tx1"/>
                </a:solidFill>
                <a:latin typeface="Arial" charset="0"/>
              </a:defRPr>
            </a:lvl6pPr>
            <a:lvl7pPr fontAlgn="base">
              <a:spcBef>
                <a:spcPct val="0"/>
              </a:spcBef>
              <a:spcAft>
                <a:spcPct val="0"/>
              </a:spcAft>
              <a:defRPr sz="1200">
                <a:solidFill>
                  <a:schemeClr val="tx1"/>
                </a:solidFill>
                <a:latin typeface="Arial" charset="0"/>
              </a:defRPr>
            </a:lvl7pPr>
            <a:lvl8pPr fontAlgn="base">
              <a:spcBef>
                <a:spcPct val="0"/>
              </a:spcBef>
              <a:spcAft>
                <a:spcPct val="0"/>
              </a:spcAft>
              <a:defRPr sz="1200">
                <a:solidFill>
                  <a:schemeClr val="tx1"/>
                </a:solidFill>
                <a:latin typeface="Arial" charset="0"/>
              </a:defRPr>
            </a:lvl8pPr>
            <a:lvl9pPr fontAlgn="base">
              <a:spcBef>
                <a:spcPct val="0"/>
              </a:spcBef>
              <a:spcAft>
                <a:spcPct val="0"/>
              </a:spcAft>
              <a:defRPr sz="1200">
                <a:solidFill>
                  <a:schemeClr val="tx1"/>
                </a:solidFill>
                <a:latin typeface="Arial" charset="0"/>
              </a:defRPr>
            </a:lvl9pPr>
          </a:lstStyle>
          <a:p>
            <a:pPr algn="ctr">
              <a:defRPr/>
            </a:pPr>
            <a:r>
              <a:rPr lang="en-US" altLang="en-US" sz="1600" dirty="0" smtClean="0">
                <a:solidFill>
                  <a:srgbClr val="072149"/>
                </a:solidFill>
                <a:latin typeface="Helvetica Neue Light" charset="0"/>
                <a:ea typeface="Helvetica Neue Light" charset="0"/>
                <a:cs typeface="Helvetica Neue Light" charset="0"/>
                <a:sym typeface="Helvetica Neue Light" charset="0"/>
              </a:rPr>
              <a:t>First Internation</a:t>
            </a:r>
            <a:r>
              <a:rPr lang="en-US" altLang="en-US" sz="1600" baseline="0" dirty="0" smtClean="0">
                <a:solidFill>
                  <a:srgbClr val="072149"/>
                </a:solidFill>
                <a:latin typeface="Helvetica Neue Light" charset="0"/>
                <a:ea typeface="Helvetica Neue Light" charset="0"/>
                <a:cs typeface="Helvetica Neue Light" charset="0"/>
                <a:sym typeface="Helvetica Neue Light" charset="0"/>
              </a:rPr>
              <a:t>al Workshop on Video Segmentation |  Opening</a:t>
            </a:r>
            <a:endParaRPr lang="en-US" altLang="en-US" sz="1600" dirty="0" smtClean="0">
              <a:solidFill>
                <a:srgbClr val="072149"/>
              </a:solidFill>
              <a:latin typeface="Helvetica Neue Light" charset="0"/>
              <a:ea typeface="Helvetica Neue Light" charset="0"/>
              <a:cs typeface="Helvetica Neue Light" charset="0"/>
              <a:sym typeface="Helvetica Neue Light" charset="0"/>
            </a:endParaRPr>
          </a:p>
        </p:txBody>
      </p:sp>
      <p:sp>
        <p:nvSpPr>
          <p:cNvPr id="2057" name="Text Box 9"/>
          <p:cNvSpPr txBox="1">
            <a:spLocks noGrp="1" noChangeArrowheads="1"/>
          </p:cNvSpPr>
          <p:nvPr>
            <p:ph type="sldNum" sz="quarter" idx="4"/>
          </p:nvPr>
        </p:nvSpPr>
        <p:spPr bwMode="auto">
          <a:xfrm>
            <a:off x="12587288" y="9361488"/>
            <a:ext cx="31273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ctr">
              <a:defRPr sz="1400">
                <a:solidFill>
                  <a:schemeClr val="tx1"/>
                </a:solidFill>
                <a:latin typeface="+mn-lt"/>
                <a:ea typeface="Helvetica Neue Light" charset="0"/>
                <a:cs typeface="Helvetica Neue Light" charset="0"/>
                <a:sym typeface="Helvetica Neue Light" charset="0"/>
              </a:defRPr>
            </a:lvl1pPr>
          </a:lstStyle>
          <a:p>
            <a:pPr>
              <a:defRPr/>
            </a:pPr>
            <a:fld id="{2AB0050A-11FD-4DF3-9B40-D4D657D20871}" type="slidenum">
              <a:rPr lang="en-US" altLang="en-US"/>
              <a:pPr>
                <a:defRPr/>
              </a:pPr>
              <a:t>‹#›</a:t>
            </a:fld>
            <a:endParaRPr lang="en-US" altLang="en-US" dirty="0"/>
          </a:p>
        </p:txBody>
      </p:sp>
      <p:sp>
        <p:nvSpPr>
          <p:cNvPr id="1032" name="Rectangle 11"/>
          <p:cNvSpPr>
            <a:spLocks noGrp="1" noChangeArrowheads="1"/>
          </p:cNvSpPr>
          <p:nvPr>
            <p:ph type="title"/>
          </p:nvPr>
        </p:nvSpPr>
        <p:spPr bwMode="auto">
          <a:xfrm>
            <a:off x="368300" y="190500"/>
            <a:ext cx="124968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63500" tIns="63500" rIns="63500" bIns="63500" numCol="1" anchor="b" anchorCtr="0" compatLnSpc="1">
            <a:prstTxWarp prst="textNoShape">
              <a:avLst/>
            </a:prstTxWarp>
          </a:bodyPr>
          <a:lstStyle/>
          <a:p>
            <a:pPr lvl="0"/>
            <a:r>
              <a:rPr lang="en-US" altLang="en-US" smtClean="0">
                <a:sym typeface="Helvetica Neue Light"/>
              </a:rPr>
              <a:t>Click to edit Master title style</a:t>
            </a:r>
          </a:p>
        </p:txBody>
      </p:sp>
      <p:sp>
        <p:nvSpPr>
          <p:cNvPr id="1035" name="Line 14"/>
          <p:cNvSpPr>
            <a:spLocks noChangeShapeType="1"/>
          </p:cNvSpPr>
          <p:nvPr/>
        </p:nvSpPr>
        <p:spPr bwMode="auto">
          <a:xfrm>
            <a:off x="0" y="9296400"/>
            <a:ext cx="13004800" cy="0"/>
          </a:xfrm>
          <a:prstGeom prst="line">
            <a:avLst/>
          </a:prstGeom>
          <a:noFill/>
          <a:ln w="19050">
            <a:solidFill>
              <a:srgbClr val="828FA6"/>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800">
          <a:solidFill>
            <a:srgbClr val="072149"/>
          </a:solidFill>
          <a:latin typeface="+mj-lt"/>
          <a:ea typeface="+mj-ea"/>
          <a:cs typeface="+mj-cs"/>
          <a:sym typeface="Helvetica Neue Light"/>
        </a:defRPr>
      </a:lvl1pPr>
      <a:lvl2pPr algn="l" rtl="0" eaLnBrk="0" fontAlgn="base" hangingPunct="0">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a:defRPr>
      </a:lvl2pPr>
      <a:lvl3pPr algn="l" rtl="0" eaLnBrk="0" fontAlgn="base" hangingPunct="0">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a:defRPr>
      </a:lvl3pPr>
      <a:lvl4pPr algn="l" rtl="0" eaLnBrk="0" fontAlgn="base" hangingPunct="0">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a:defRPr>
      </a:lvl4pPr>
      <a:lvl5pPr algn="l" rtl="0" eaLnBrk="0" fontAlgn="base" hangingPunct="0">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a:defRPr>
      </a:lvl5pPr>
      <a:lvl6pPr marL="457200" algn="l" rtl="0" fontAlgn="base">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charset="0"/>
        </a:defRPr>
      </a:lvl6pPr>
      <a:lvl7pPr marL="914400" algn="l" rtl="0" fontAlgn="base">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charset="0"/>
        </a:defRPr>
      </a:lvl7pPr>
      <a:lvl8pPr marL="1371600" algn="l" rtl="0" fontAlgn="base">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charset="0"/>
        </a:defRPr>
      </a:lvl8pPr>
      <a:lvl9pPr marL="1828800" algn="l" rtl="0" fontAlgn="base">
        <a:spcBef>
          <a:spcPct val="0"/>
        </a:spcBef>
        <a:spcAft>
          <a:spcPct val="0"/>
        </a:spcAft>
        <a:defRPr sz="3800">
          <a:solidFill>
            <a:srgbClr val="072149"/>
          </a:solidFill>
          <a:latin typeface="Helvetica Neue Light" charset="0"/>
          <a:ea typeface="ヒラギノ角ゴ ProN W3" charset="0"/>
          <a:cs typeface="ヒラギノ角ゴ ProN W3" charset="0"/>
          <a:sym typeface="Helvetica Neue Light" charset="0"/>
        </a:defRPr>
      </a:lvl9pPr>
    </p:titleStyle>
    <p:bodyStyle>
      <a:lvl1pPr marL="850900" indent="-571500" algn="l" rtl="0" eaLnBrk="0" fontAlgn="base" hangingPunct="0">
        <a:spcBef>
          <a:spcPts val="1200"/>
        </a:spcBef>
        <a:spcAft>
          <a:spcPct val="0"/>
        </a:spcAft>
        <a:buClr>
          <a:srgbClr val="1A1A1A"/>
        </a:buClr>
        <a:buSzPct val="100000"/>
        <a:buFont typeface="Helvetica Neue Light"/>
        <a:buChar char="•"/>
        <a:defRPr sz="3000">
          <a:solidFill>
            <a:srgbClr val="1A1A1A"/>
          </a:solidFill>
          <a:latin typeface="+mn-lt"/>
          <a:ea typeface="+mn-ea"/>
          <a:cs typeface="+mn-cs"/>
          <a:sym typeface="Helvetica Neue Light"/>
        </a:defRPr>
      </a:lvl1pPr>
      <a:lvl2pPr marL="1235075" indent="-523875" algn="l" rtl="0" eaLnBrk="0" fontAlgn="base" hangingPunct="0">
        <a:spcBef>
          <a:spcPts val="1200"/>
        </a:spcBef>
        <a:spcAft>
          <a:spcPct val="0"/>
        </a:spcAft>
        <a:buClr>
          <a:srgbClr val="1A1A1A"/>
        </a:buClr>
        <a:buSzPct val="100000"/>
        <a:buFont typeface="Helvetica Neue Light"/>
        <a:buChar char="‣"/>
        <a:defRPr sz="2400">
          <a:solidFill>
            <a:srgbClr val="1A1A1A"/>
          </a:solidFill>
          <a:latin typeface="+mn-lt"/>
          <a:ea typeface="+mn-ea"/>
          <a:cs typeface="+mn-cs"/>
          <a:sym typeface="Helvetica Neue Light"/>
        </a:defRPr>
      </a:lvl2pPr>
      <a:lvl3pPr marL="1619250" indent="-463550" algn="l" rtl="0" eaLnBrk="0" fontAlgn="base" hangingPunct="0">
        <a:spcBef>
          <a:spcPts val="1200"/>
        </a:spcBef>
        <a:spcAft>
          <a:spcPct val="0"/>
        </a:spcAft>
        <a:buClr>
          <a:srgbClr val="1A1A1A"/>
        </a:buClr>
        <a:buSzPct val="129000"/>
        <a:buFont typeface="Helvetica Neue Light"/>
        <a:buChar char="-"/>
        <a:defRPr sz="2200">
          <a:solidFill>
            <a:srgbClr val="1A1A1A"/>
          </a:solidFill>
          <a:latin typeface="+mn-lt"/>
          <a:ea typeface="+mn-ea"/>
          <a:cs typeface="+mn-cs"/>
          <a:sym typeface="Helvetica Neue Light"/>
        </a:defRPr>
      </a:lvl3pPr>
      <a:lvl4pPr marL="2076450" indent="-463550" algn="l" rtl="0" eaLnBrk="0" fontAlgn="base" hangingPunct="0">
        <a:spcBef>
          <a:spcPts val="1200"/>
        </a:spcBef>
        <a:spcAft>
          <a:spcPct val="0"/>
        </a:spcAft>
        <a:buSzPct val="129000"/>
        <a:buFont typeface="Helvetica Neue Light"/>
        <a:buChar char="•"/>
        <a:defRPr sz="2000">
          <a:solidFill>
            <a:srgbClr val="1A1A1A"/>
          </a:solidFill>
          <a:latin typeface="+mn-lt"/>
          <a:ea typeface="+mn-ea"/>
          <a:cs typeface="+mn-cs"/>
          <a:sym typeface="Helvetica Neue Light"/>
        </a:defRPr>
      </a:lvl4pPr>
      <a:lvl5pPr marL="2508250" indent="-463550" algn="l" rtl="0" eaLnBrk="0" fontAlgn="base" hangingPunct="0">
        <a:spcBef>
          <a:spcPts val="1200"/>
        </a:spcBef>
        <a:spcAft>
          <a:spcPct val="0"/>
        </a:spcAft>
        <a:buSzPct val="110000"/>
        <a:buFont typeface="Helvetica Neue Light"/>
        <a:buChar char="‣"/>
        <a:defRPr sz="1600">
          <a:solidFill>
            <a:srgbClr val="1A1A1A"/>
          </a:solidFill>
          <a:latin typeface="+mn-lt"/>
          <a:ea typeface="+mn-ea"/>
          <a:cs typeface="+mn-cs"/>
          <a:sym typeface="Helvetica Neue Light"/>
        </a:defRPr>
      </a:lvl5pPr>
      <a:lvl6pPr marL="2965450" indent="-463550" algn="l" rtl="0" fontAlgn="base">
        <a:spcBef>
          <a:spcPts val="1200"/>
        </a:spcBef>
        <a:spcAft>
          <a:spcPct val="0"/>
        </a:spcAft>
        <a:buSzPct val="110000"/>
        <a:buFont typeface="Helvetica Neue Light" charset="0"/>
        <a:buChar char="‣"/>
        <a:defRPr sz="1600">
          <a:solidFill>
            <a:srgbClr val="1A1A1A"/>
          </a:solidFill>
          <a:latin typeface="+mn-lt"/>
          <a:ea typeface="+mn-ea"/>
          <a:cs typeface="+mn-cs"/>
          <a:sym typeface="Helvetica Neue Light" charset="0"/>
        </a:defRPr>
      </a:lvl6pPr>
      <a:lvl7pPr marL="3422650" indent="-463550" algn="l" rtl="0" fontAlgn="base">
        <a:spcBef>
          <a:spcPts val="1200"/>
        </a:spcBef>
        <a:spcAft>
          <a:spcPct val="0"/>
        </a:spcAft>
        <a:buSzPct val="110000"/>
        <a:buFont typeface="Helvetica Neue Light" charset="0"/>
        <a:buChar char="‣"/>
        <a:defRPr sz="1600">
          <a:solidFill>
            <a:srgbClr val="1A1A1A"/>
          </a:solidFill>
          <a:latin typeface="+mn-lt"/>
          <a:ea typeface="+mn-ea"/>
          <a:cs typeface="+mn-cs"/>
          <a:sym typeface="Helvetica Neue Light" charset="0"/>
        </a:defRPr>
      </a:lvl7pPr>
      <a:lvl8pPr marL="3879850" indent="-463550" algn="l" rtl="0" fontAlgn="base">
        <a:spcBef>
          <a:spcPts val="1200"/>
        </a:spcBef>
        <a:spcAft>
          <a:spcPct val="0"/>
        </a:spcAft>
        <a:buSzPct val="110000"/>
        <a:buFont typeface="Helvetica Neue Light" charset="0"/>
        <a:buChar char="‣"/>
        <a:defRPr sz="1600">
          <a:solidFill>
            <a:srgbClr val="1A1A1A"/>
          </a:solidFill>
          <a:latin typeface="+mn-lt"/>
          <a:ea typeface="+mn-ea"/>
          <a:cs typeface="+mn-cs"/>
          <a:sym typeface="Helvetica Neue Light" charset="0"/>
        </a:defRPr>
      </a:lvl8pPr>
      <a:lvl9pPr marL="4337050" indent="-463550" algn="l" rtl="0" fontAlgn="base">
        <a:spcBef>
          <a:spcPts val="1200"/>
        </a:spcBef>
        <a:spcAft>
          <a:spcPct val="0"/>
        </a:spcAft>
        <a:buSzPct val="110000"/>
        <a:buFont typeface="Helvetica Neue Light" charset="0"/>
        <a:buChar char="‣"/>
        <a:defRPr sz="1600">
          <a:solidFill>
            <a:srgbClr val="1A1A1A"/>
          </a:solidFill>
          <a:latin typeface="+mn-lt"/>
          <a:ea typeface="+mn-ea"/>
          <a:cs typeface="+mn-cs"/>
          <a:sym typeface="Helvetica Neue Light"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jpg"/></Relationships>
</file>

<file path=ppt/slides/_rels/slide10.xml.rels><?xml version="1.0" encoding="UTF-8" standalone="yes"?>
<Relationships xmlns="http://schemas.openxmlformats.org/package/2006/relationships"><Relationship Id="rId13" Type="http://schemas.microsoft.com/office/2007/relationships/media" Target="file:///C:\Users\brox\Documents\Powerpoint\Videos\VideoSegmentation\horses05.avi" TargetMode="External"/><Relationship Id="rId18" Type="http://schemas.microsoft.com/office/2007/relationships/media" Target="file:///C:\Users\brox\Documents\Powerpoint\Videos\VideoSegmentation\marple2.avi" TargetMode="External"/><Relationship Id="rId26" Type="http://schemas.openxmlformats.org/officeDocument/2006/relationships/image" Target="../media/image15.png"/><Relationship Id="rId39" Type="http://schemas.openxmlformats.org/officeDocument/2006/relationships/image" Target="../media/image28.png"/><Relationship Id="rId21" Type="http://schemas.microsoft.com/office/2007/relationships/media" Target="file:///C:\Users\brox\Documents\Powerpoint\Videos\VideoSegmentation\cats03.avi" TargetMode="External"/><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39.png"/><Relationship Id="rId55" Type="http://schemas.openxmlformats.org/officeDocument/2006/relationships/image" Target="../media/image44.png"/><Relationship Id="rId7" Type="http://schemas.microsoft.com/office/2007/relationships/media" Target="../media/media4.mp4"/><Relationship Id="rId2" Type="http://schemas.openxmlformats.org/officeDocument/2006/relationships/video" Target="../media/media1.mp4"/><Relationship Id="rId16" Type="http://schemas.openxmlformats.org/officeDocument/2006/relationships/video" Target="file:///C:\Users\brox\Documents\Powerpoint\Videos\VideoSegmentation\cars4.avi" TargetMode="External"/><Relationship Id="rId20" Type="http://schemas.openxmlformats.org/officeDocument/2006/relationships/video" Target="file:///C:\Users\brox\Documents\Powerpoint\Videos\VideoSegmentation\people04.avi" TargetMode="External"/><Relationship Id="rId29" Type="http://schemas.openxmlformats.org/officeDocument/2006/relationships/image" Target="../media/image18.png"/><Relationship Id="rId41" Type="http://schemas.openxmlformats.org/officeDocument/2006/relationships/image" Target="../media/image30.png"/><Relationship Id="rId54" Type="http://schemas.openxmlformats.org/officeDocument/2006/relationships/image" Target="../media/image43.png"/><Relationship Id="rId62" Type="http://schemas.openxmlformats.org/officeDocument/2006/relationships/image" Target="../media/image51.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13.png"/><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42.jpeg"/><Relationship Id="rId58" Type="http://schemas.openxmlformats.org/officeDocument/2006/relationships/image" Target="../media/image47.png"/><Relationship Id="rId5" Type="http://schemas.microsoft.com/office/2007/relationships/media" Target="../media/media3.mp4"/><Relationship Id="rId15" Type="http://schemas.microsoft.com/office/2007/relationships/media" Target="file:///C:\Users\brox\Documents\Powerpoint\Videos\VideoSegmentation\cars4.avi" TargetMode="External"/><Relationship Id="rId23" Type="http://schemas.openxmlformats.org/officeDocument/2006/relationships/slideLayout" Target="../slideLayouts/slideLayout13.xml"/><Relationship Id="rId28" Type="http://schemas.openxmlformats.org/officeDocument/2006/relationships/image" Target="../media/image17.png"/><Relationship Id="rId36" Type="http://schemas.openxmlformats.org/officeDocument/2006/relationships/image" Target="../media/image25.png"/><Relationship Id="rId49" Type="http://schemas.openxmlformats.org/officeDocument/2006/relationships/image" Target="../media/image38.png"/><Relationship Id="rId57" Type="http://schemas.openxmlformats.org/officeDocument/2006/relationships/image" Target="../media/image46.png"/><Relationship Id="rId61" Type="http://schemas.openxmlformats.org/officeDocument/2006/relationships/image" Target="../media/image50.png"/><Relationship Id="rId10" Type="http://schemas.openxmlformats.org/officeDocument/2006/relationships/video" Target="../media/media5.mp4"/><Relationship Id="rId19" Type="http://schemas.microsoft.com/office/2007/relationships/media" Target="file:///C:\Users\brox\Documents\Powerpoint\Videos\VideoSegmentation\people04.avi" TargetMode="External"/><Relationship Id="rId31" Type="http://schemas.openxmlformats.org/officeDocument/2006/relationships/image" Target="../media/image20.png"/><Relationship Id="rId44" Type="http://schemas.openxmlformats.org/officeDocument/2006/relationships/image" Target="../media/image33.png"/><Relationship Id="rId52" Type="http://schemas.openxmlformats.org/officeDocument/2006/relationships/image" Target="../media/image41.jpeg"/><Relationship Id="rId60" Type="http://schemas.openxmlformats.org/officeDocument/2006/relationships/image" Target="../media/image49.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file:///C:\Users\brox\Documents\Powerpoint\Videos\VideoSegmentation\horses05.avi" TargetMode="External"/><Relationship Id="rId22" Type="http://schemas.openxmlformats.org/officeDocument/2006/relationships/video" Target="file:///C:\Users\brox\Documents\Powerpoint\Videos\VideoSegmentation\cats03.avi" TargetMode="External"/><Relationship Id="rId27" Type="http://schemas.openxmlformats.org/officeDocument/2006/relationships/image" Target="../media/image16.png"/><Relationship Id="rId30" Type="http://schemas.openxmlformats.org/officeDocument/2006/relationships/image" Target="../media/image19.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45.png"/><Relationship Id="rId8" Type="http://schemas.openxmlformats.org/officeDocument/2006/relationships/video" Target="../media/media4.mp4"/><Relationship Id="rId51" Type="http://schemas.openxmlformats.org/officeDocument/2006/relationships/image" Target="../media/image40.png"/><Relationship Id="rId3" Type="http://schemas.microsoft.com/office/2007/relationships/media" Target="../media/media2.mp4"/><Relationship Id="rId12" Type="http://schemas.openxmlformats.org/officeDocument/2006/relationships/video" Target="../media/media6.mp4"/><Relationship Id="rId17" Type="http://schemas.openxmlformats.org/officeDocument/2006/relationships/video" Target="NULL" TargetMode="External"/><Relationship Id="rId25" Type="http://schemas.openxmlformats.org/officeDocument/2006/relationships/image" Target="../media/image14.png"/><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5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82.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1.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0.jpe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34.png"/><Relationship Id="rId9" Type="http://schemas.openxmlformats.org/officeDocument/2006/relationships/image" Target="../media/image78.png"/><Relationship Id="rId1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3" Type="http://schemas.microsoft.com/office/2007/relationships/media" Target="file:///C:\Users\brox\Documents\Powerpoint\Videos\VideoSegmentation\horses05.avi" TargetMode="External"/><Relationship Id="rId18" Type="http://schemas.microsoft.com/office/2007/relationships/media" Target="file:///C:\Users\brox\Documents\Powerpoint\Videos\VideoSegmentation\marple2.avi" TargetMode="External"/><Relationship Id="rId26" Type="http://schemas.openxmlformats.org/officeDocument/2006/relationships/image" Target="../media/image14.png"/><Relationship Id="rId39" Type="http://schemas.openxmlformats.org/officeDocument/2006/relationships/image" Target="../media/image27.png"/><Relationship Id="rId21" Type="http://schemas.microsoft.com/office/2007/relationships/media" Target="file:///C:\Users\brox\Documents\Powerpoint\Videos\VideoSegmentation\cats03.avi" TargetMode="External"/><Relationship Id="rId34" Type="http://schemas.openxmlformats.org/officeDocument/2006/relationships/image" Target="../media/image22.png"/><Relationship Id="rId42" Type="http://schemas.openxmlformats.org/officeDocument/2006/relationships/image" Target="../media/image30.png"/><Relationship Id="rId47" Type="http://schemas.openxmlformats.org/officeDocument/2006/relationships/image" Target="../media/image35.png"/><Relationship Id="rId50" Type="http://schemas.openxmlformats.org/officeDocument/2006/relationships/image" Target="../media/image38.png"/><Relationship Id="rId55" Type="http://schemas.openxmlformats.org/officeDocument/2006/relationships/image" Target="../media/image43.png"/><Relationship Id="rId63" Type="http://schemas.openxmlformats.org/officeDocument/2006/relationships/image" Target="../media/image51.png"/><Relationship Id="rId7" Type="http://schemas.microsoft.com/office/2007/relationships/media" Target="../media/media4.mp4"/><Relationship Id="rId2" Type="http://schemas.openxmlformats.org/officeDocument/2006/relationships/video" Target="../media/media1.mp4"/><Relationship Id="rId16" Type="http://schemas.openxmlformats.org/officeDocument/2006/relationships/video" Target="file:///C:\Users\brox\Documents\Powerpoint\Videos\VideoSegmentation\cars4.avi" TargetMode="External"/><Relationship Id="rId20" Type="http://schemas.openxmlformats.org/officeDocument/2006/relationships/video" Target="file:///C:\Users\brox\Documents\Powerpoint\Videos\VideoSegmentation\people04.avi" TargetMode="External"/><Relationship Id="rId29" Type="http://schemas.openxmlformats.org/officeDocument/2006/relationships/image" Target="../media/image17.png"/><Relationship Id="rId41" Type="http://schemas.openxmlformats.org/officeDocument/2006/relationships/image" Target="../media/image29.png"/><Relationship Id="rId54" Type="http://schemas.openxmlformats.org/officeDocument/2006/relationships/image" Target="../media/image42.jpeg"/><Relationship Id="rId62" Type="http://schemas.openxmlformats.org/officeDocument/2006/relationships/image" Target="../media/image50.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notesSlide" Target="../notesSlides/notesSlide4.xml"/><Relationship Id="rId32" Type="http://schemas.openxmlformats.org/officeDocument/2006/relationships/image" Target="../media/image20.png"/><Relationship Id="rId37" Type="http://schemas.openxmlformats.org/officeDocument/2006/relationships/image" Target="../media/image25.png"/><Relationship Id="rId40" Type="http://schemas.openxmlformats.org/officeDocument/2006/relationships/image" Target="../media/image28.png"/><Relationship Id="rId45" Type="http://schemas.openxmlformats.org/officeDocument/2006/relationships/image" Target="../media/image33.png"/><Relationship Id="rId53" Type="http://schemas.openxmlformats.org/officeDocument/2006/relationships/image" Target="../media/image41.jpeg"/><Relationship Id="rId58" Type="http://schemas.openxmlformats.org/officeDocument/2006/relationships/image" Target="../media/image46.png"/><Relationship Id="rId5" Type="http://schemas.microsoft.com/office/2007/relationships/media" Target="../media/media3.mp4"/><Relationship Id="rId15" Type="http://schemas.microsoft.com/office/2007/relationships/media" Target="file:///C:\Users\brox\Documents\Powerpoint\Videos\VideoSegmentation\cars4.avi" TargetMode="External"/><Relationship Id="rId23" Type="http://schemas.openxmlformats.org/officeDocument/2006/relationships/slideLayout" Target="../slideLayouts/slideLayout13.xml"/><Relationship Id="rId28" Type="http://schemas.openxmlformats.org/officeDocument/2006/relationships/image" Target="../media/image16.png"/><Relationship Id="rId36" Type="http://schemas.openxmlformats.org/officeDocument/2006/relationships/image" Target="../media/image24.png"/><Relationship Id="rId49" Type="http://schemas.openxmlformats.org/officeDocument/2006/relationships/image" Target="../media/image37.png"/><Relationship Id="rId57" Type="http://schemas.openxmlformats.org/officeDocument/2006/relationships/image" Target="../media/image45.png"/><Relationship Id="rId61" Type="http://schemas.openxmlformats.org/officeDocument/2006/relationships/image" Target="../media/image49.png"/><Relationship Id="rId10" Type="http://schemas.openxmlformats.org/officeDocument/2006/relationships/video" Target="../media/media5.mp4"/><Relationship Id="rId19" Type="http://schemas.microsoft.com/office/2007/relationships/media" Target="file:///C:\Users\brox\Documents\Powerpoint\Videos\VideoSegmentation\people04.avi" TargetMode="External"/><Relationship Id="rId31" Type="http://schemas.openxmlformats.org/officeDocument/2006/relationships/image" Target="../media/image19.png"/><Relationship Id="rId44" Type="http://schemas.openxmlformats.org/officeDocument/2006/relationships/image" Target="../media/image32.png"/><Relationship Id="rId52" Type="http://schemas.openxmlformats.org/officeDocument/2006/relationships/image" Target="../media/image40.png"/><Relationship Id="rId60" Type="http://schemas.openxmlformats.org/officeDocument/2006/relationships/image" Target="../media/image48.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file:///C:\Users\brox\Documents\Powerpoint\Videos\VideoSegmentation\horses05.avi" TargetMode="External"/><Relationship Id="rId22" Type="http://schemas.openxmlformats.org/officeDocument/2006/relationships/video" Target="file:///C:\Users\brox\Documents\Powerpoint\Videos\VideoSegmentation\cats03.avi" TargetMode="External"/><Relationship Id="rId27" Type="http://schemas.openxmlformats.org/officeDocument/2006/relationships/image" Target="../media/image15.png"/><Relationship Id="rId30" Type="http://schemas.openxmlformats.org/officeDocument/2006/relationships/image" Target="../media/image18.png"/><Relationship Id="rId35" Type="http://schemas.openxmlformats.org/officeDocument/2006/relationships/image" Target="../media/image23.png"/><Relationship Id="rId43" Type="http://schemas.openxmlformats.org/officeDocument/2006/relationships/image" Target="../media/image31.png"/><Relationship Id="rId48" Type="http://schemas.openxmlformats.org/officeDocument/2006/relationships/image" Target="../media/image36.png"/><Relationship Id="rId56" Type="http://schemas.openxmlformats.org/officeDocument/2006/relationships/image" Target="../media/image44.png"/><Relationship Id="rId8" Type="http://schemas.openxmlformats.org/officeDocument/2006/relationships/video" Target="../media/media4.mp4"/><Relationship Id="rId51" Type="http://schemas.openxmlformats.org/officeDocument/2006/relationships/image" Target="../media/image39.png"/><Relationship Id="rId3" Type="http://schemas.microsoft.com/office/2007/relationships/media" Target="../media/media2.mp4"/><Relationship Id="rId12" Type="http://schemas.openxmlformats.org/officeDocument/2006/relationships/video" Target="../media/media6.mp4"/><Relationship Id="rId17" Type="http://schemas.openxmlformats.org/officeDocument/2006/relationships/video" Target="NULL" TargetMode="External"/><Relationship Id="rId25" Type="http://schemas.openxmlformats.org/officeDocument/2006/relationships/image" Target="../media/image13.png"/><Relationship Id="rId33" Type="http://schemas.openxmlformats.org/officeDocument/2006/relationships/image" Target="../media/image21.png"/><Relationship Id="rId38" Type="http://schemas.openxmlformats.org/officeDocument/2006/relationships/image" Target="../media/image26.png"/><Relationship Id="rId46" Type="http://schemas.openxmlformats.org/officeDocument/2006/relationships/image" Target="../media/image34.png"/><Relationship Id="rId5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3" Type="http://schemas.microsoft.com/office/2007/relationships/media" Target="file:///C:\Users\brox\Documents\Powerpoint\Videos\VideoSegmentation\horses05.avi" TargetMode="External"/><Relationship Id="rId18" Type="http://schemas.microsoft.com/office/2007/relationships/media" Target="file:///C:\Users\brox\Documents\Powerpoint\Videos\VideoSegmentation\marple2.avi" TargetMode="External"/><Relationship Id="rId26" Type="http://schemas.openxmlformats.org/officeDocument/2006/relationships/image" Target="../media/image15.png"/><Relationship Id="rId39" Type="http://schemas.openxmlformats.org/officeDocument/2006/relationships/image" Target="../media/image28.png"/><Relationship Id="rId21" Type="http://schemas.microsoft.com/office/2007/relationships/media" Target="file:///C:\Users\brox\Documents\Powerpoint\Videos\VideoSegmentation\cats03.avi" TargetMode="External"/><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39.png"/><Relationship Id="rId55" Type="http://schemas.openxmlformats.org/officeDocument/2006/relationships/image" Target="../media/image44.png"/><Relationship Id="rId7" Type="http://schemas.microsoft.com/office/2007/relationships/media" Target="../media/media4.mp4"/><Relationship Id="rId2" Type="http://schemas.openxmlformats.org/officeDocument/2006/relationships/video" Target="../media/media1.mp4"/><Relationship Id="rId16" Type="http://schemas.openxmlformats.org/officeDocument/2006/relationships/video" Target="file:///C:\Users\brox\Documents\Powerpoint\Videos\VideoSegmentation\cars4.avi" TargetMode="External"/><Relationship Id="rId20" Type="http://schemas.openxmlformats.org/officeDocument/2006/relationships/video" Target="file:///C:\Users\brox\Documents\Powerpoint\Videos\VideoSegmentation\people04.avi" TargetMode="External"/><Relationship Id="rId29" Type="http://schemas.openxmlformats.org/officeDocument/2006/relationships/image" Target="../media/image18.png"/><Relationship Id="rId41" Type="http://schemas.openxmlformats.org/officeDocument/2006/relationships/image" Target="../media/image30.png"/><Relationship Id="rId54" Type="http://schemas.openxmlformats.org/officeDocument/2006/relationships/image" Target="../media/image43.png"/><Relationship Id="rId62" Type="http://schemas.openxmlformats.org/officeDocument/2006/relationships/image" Target="../media/image51.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13.png"/><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42.jpeg"/><Relationship Id="rId58" Type="http://schemas.openxmlformats.org/officeDocument/2006/relationships/image" Target="../media/image47.png"/><Relationship Id="rId5" Type="http://schemas.microsoft.com/office/2007/relationships/media" Target="../media/media3.mp4"/><Relationship Id="rId15" Type="http://schemas.microsoft.com/office/2007/relationships/media" Target="file:///C:\Users\brox\Documents\Powerpoint\Videos\VideoSegmentation\cars4.avi" TargetMode="External"/><Relationship Id="rId23" Type="http://schemas.openxmlformats.org/officeDocument/2006/relationships/slideLayout" Target="../slideLayouts/slideLayout13.xml"/><Relationship Id="rId28" Type="http://schemas.openxmlformats.org/officeDocument/2006/relationships/image" Target="../media/image17.png"/><Relationship Id="rId36" Type="http://schemas.openxmlformats.org/officeDocument/2006/relationships/image" Target="../media/image25.png"/><Relationship Id="rId49" Type="http://schemas.openxmlformats.org/officeDocument/2006/relationships/image" Target="../media/image38.png"/><Relationship Id="rId57" Type="http://schemas.openxmlformats.org/officeDocument/2006/relationships/image" Target="../media/image46.png"/><Relationship Id="rId61" Type="http://schemas.openxmlformats.org/officeDocument/2006/relationships/image" Target="../media/image50.png"/><Relationship Id="rId10" Type="http://schemas.openxmlformats.org/officeDocument/2006/relationships/video" Target="../media/media5.mp4"/><Relationship Id="rId19" Type="http://schemas.microsoft.com/office/2007/relationships/media" Target="file:///C:\Users\brox\Documents\Powerpoint\Videos\VideoSegmentation\people04.avi" TargetMode="External"/><Relationship Id="rId31" Type="http://schemas.openxmlformats.org/officeDocument/2006/relationships/image" Target="../media/image20.png"/><Relationship Id="rId44" Type="http://schemas.openxmlformats.org/officeDocument/2006/relationships/image" Target="../media/image33.png"/><Relationship Id="rId52" Type="http://schemas.openxmlformats.org/officeDocument/2006/relationships/image" Target="../media/image41.jpeg"/><Relationship Id="rId60" Type="http://schemas.openxmlformats.org/officeDocument/2006/relationships/image" Target="../media/image49.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file:///C:\Users\brox\Documents\Powerpoint\Videos\VideoSegmentation\horses05.avi" TargetMode="External"/><Relationship Id="rId22" Type="http://schemas.openxmlformats.org/officeDocument/2006/relationships/video" Target="file:///C:\Users\brox\Documents\Powerpoint\Videos\VideoSegmentation\cats03.avi" TargetMode="External"/><Relationship Id="rId27" Type="http://schemas.openxmlformats.org/officeDocument/2006/relationships/image" Target="../media/image16.png"/><Relationship Id="rId30" Type="http://schemas.openxmlformats.org/officeDocument/2006/relationships/image" Target="../media/image19.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45.png"/><Relationship Id="rId8" Type="http://schemas.openxmlformats.org/officeDocument/2006/relationships/video" Target="../media/media4.mp4"/><Relationship Id="rId51" Type="http://schemas.openxmlformats.org/officeDocument/2006/relationships/image" Target="../media/image40.png"/><Relationship Id="rId3" Type="http://schemas.microsoft.com/office/2007/relationships/media" Target="../media/media2.mp4"/><Relationship Id="rId12" Type="http://schemas.openxmlformats.org/officeDocument/2006/relationships/video" Target="../media/media6.mp4"/><Relationship Id="rId17" Type="http://schemas.openxmlformats.org/officeDocument/2006/relationships/video" Target="NULL" TargetMode="External"/><Relationship Id="rId25" Type="http://schemas.openxmlformats.org/officeDocument/2006/relationships/image" Target="../media/image14.png"/><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5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microsoft.com/office/2007/relationships/media" Target="../media/media4.mp4"/><Relationship Id="rId13" Type="http://schemas.openxmlformats.org/officeDocument/2006/relationships/video" Target="../media/media6.mp4"/><Relationship Id="rId18" Type="http://schemas.openxmlformats.org/officeDocument/2006/relationships/image" Target="../media/image45.png"/><Relationship Id="rId3" Type="http://schemas.openxmlformats.org/officeDocument/2006/relationships/video" Target="../media/media1.mp4"/><Relationship Id="rId21" Type="http://schemas.openxmlformats.org/officeDocument/2006/relationships/image" Target="../media/image48.png"/><Relationship Id="rId7" Type="http://schemas.openxmlformats.org/officeDocument/2006/relationships/video" Target="../media/media3.mp4"/><Relationship Id="rId12" Type="http://schemas.microsoft.com/office/2007/relationships/media" Target="../media/media6.mp4"/><Relationship Id="rId17" Type="http://schemas.openxmlformats.org/officeDocument/2006/relationships/image" Target="../media/image44.png"/><Relationship Id="rId2" Type="http://schemas.microsoft.com/office/2007/relationships/media" Target="../media/media1.mp4"/><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vmlDrawing" Target="../drawings/vmlDrawing1.vml"/><Relationship Id="rId6" Type="http://schemas.microsoft.com/office/2007/relationships/media" Target="../media/media3.mp4"/><Relationship Id="rId11" Type="http://schemas.openxmlformats.org/officeDocument/2006/relationships/video" Target="../media/media5.mp4"/><Relationship Id="rId5" Type="http://schemas.openxmlformats.org/officeDocument/2006/relationships/video" Target="../media/media2.mp4"/><Relationship Id="rId15" Type="http://schemas.openxmlformats.org/officeDocument/2006/relationships/notesSlide" Target="../notesSlides/notesSlide5.xml"/><Relationship Id="rId23" Type="http://schemas.openxmlformats.org/officeDocument/2006/relationships/image" Target="../media/image58.png"/><Relationship Id="rId10" Type="http://schemas.microsoft.com/office/2007/relationships/media" Target="../media/media5.mp4"/><Relationship Id="rId19" Type="http://schemas.openxmlformats.org/officeDocument/2006/relationships/image" Target="../media/image46.png"/><Relationship Id="rId4" Type="http://schemas.microsoft.com/office/2007/relationships/media" Target="../media/media2.mp4"/><Relationship Id="rId9" Type="http://schemas.openxmlformats.org/officeDocument/2006/relationships/video" Target="../media/media4.mp4"/><Relationship Id="rId14" Type="http://schemas.openxmlformats.org/officeDocument/2006/relationships/slideLayout" Target="../slideLayouts/slideLayout13.xml"/><Relationship Id="rId22"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3" Type="http://schemas.microsoft.com/office/2007/relationships/media" Target="file:///C:\Users\brox\Documents\Powerpoint\Videos\VideoSegmentation\horses05.avi" TargetMode="External"/><Relationship Id="rId18" Type="http://schemas.microsoft.com/office/2007/relationships/media" Target="file:///C:\Users\brox\Documents\Powerpoint\Videos\VideoSegmentation\marple2.avi" TargetMode="External"/><Relationship Id="rId26" Type="http://schemas.openxmlformats.org/officeDocument/2006/relationships/image" Target="../media/image15.png"/><Relationship Id="rId39" Type="http://schemas.openxmlformats.org/officeDocument/2006/relationships/image" Target="../media/image28.png"/><Relationship Id="rId21" Type="http://schemas.microsoft.com/office/2007/relationships/media" Target="file:///C:\Users\brox\Documents\Powerpoint\Videos\VideoSegmentation\cats03.avi" TargetMode="External"/><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39.png"/><Relationship Id="rId55" Type="http://schemas.openxmlformats.org/officeDocument/2006/relationships/image" Target="../media/image44.png"/><Relationship Id="rId7" Type="http://schemas.microsoft.com/office/2007/relationships/media" Target="../media/media4.mp4"/><Relationship Id="rId2" Type="http://schemas.openxmlformats.org/officeDocument/2006/relationships/video" Target="../media/media1.mp4"/><Relationship Id="rId16" Type="http://schemas.openxmlformats.org/officeDocument/2006/relationships/video" Target="file:///C:\Users\brox\Documents\Powerpoint\Videos\VideoSegmentation\cars4.avi" TargetMode="External"/><Relationship Id="rId20" Type="http://schemas.openxmlformats.org/officeDocument/2006/relationships/video" Target="file:///C:\Users\brox\Documents\Powerpoint\Videos\VideoSegmentation\people04.avi" TargetMode="External"/><Relationship Id="rId29" Type="http://schemas.openxmlformats.org/officeDocument/2006/relationships/image" Target="../media/image18.png"/><Relationship Id="rId41" Type="http://schemas.openxmlformats.org/officeDocument/2006/relationships/image" Target="../media/image30.png"/><Relationship Id="rId54" Type="http://schemas.openxmlformats.org/officeDocument/2006/relationships/image" Target="../media/image43.png"/><Relationship Id="rId62" Type="http://schemas.openxmlformats.org/officeDocument/2006/relationships/image" Target="../media/image51.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13.png"/><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42.jpeg"/><Relationship Id="rId58" Type="http://schemas.openxmlformats.org/officeDocument/2006/relationships/image" Target="../media/image47.png"/><Relationship Id="rId5" Type="http://schemas.microsoft.com/office/2007/relationships/media" Target="../media/media3.mp4"/><Relationship Id="rId15" Type="http://schemas.microsoft.com/office/2007/relationships/media" Target="file:///C:\Users\brox\Documents\Powerpoint\Videos\VideoSegmentation\cars4.avi" TargetMode="External"/><Relationship Id="rId23" Type="http://schemas.openxmlformats.org/officeDocument/2006/relationships/slideLayout" Target="../slideLayouts/slideLayout13.xml"/><Relationship Id="rId28" Type="http://schemas.openxmlformats.org/officeDocument/2006/relationships/image" Target="../media/image17.png"/><Relationship Id="rId36" Type="http://schemas.openxmlformats.org/officeDocument/2006/relationships/image" Target="../media/image25.png"/><Relationship Id="rId49" Type="http://schemas.openxmlformats.org/officeDocument/2006/relationships/image" Target="../media/image38.png"/><Relationship Id="rId57" Type="http://schemas.openxmlformats.org/officeDocument/2006/relationships/image" Target="../media/image46.png"/><Relationship Id="rId61" Type="http://schemas.openxmlformats.org/officeDocument/2006/relationships/image" Target="../media/image50.png"/><Relationship Id="rId10" Type="http://schemas.openxmlformats.org/officeDocument/2006/relationships/video" Target="../media/media5.mp4"/><Relationship Id="rId19" Type="http://schemas.microsoft.com/office/2007/relationships/media" Target="file:///C:\Users\brox\Documents\Powerpoint\Videos\VideoSegmentation\people04.avi" TargetMode="External"/><Relationship Id="rId31" Type="http://schemas.openxmlformats.org/officeDocument/2006/relationships/image" Target="../media/image20.png"/><Relationship Id="rId44" Type="http://schemas.openxmlformats.org/officeDocument/2006/relationships/image" Target="../media/image33.png"/><Relationship Id="rId52" Type="http://schemas.openxmlformats.org/officeDocument/2006/relationships/image" Target="../media/image41.jpeg"/><Relationship Id="rId60" Type="http://schemas.openxmlformats.org/officeDocument/2006/relationships/image" Target="../media/image49.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file:///C:\Users\brox\Documents\Powerpoint\Videos\VideoSegmentation\horses05.avi" TargetMode="External"/><Relationship Id="rId22" Type="http://schemas.openxmlformats.org/officeDocument/2006/relationships/video" Target="file:///C:\Users\brox\Documents\Powerpoint\Videos\VideoSegmentation\cats03.avi" TargetMode="External"/><Relationship Id="rId27" Type="http://schemas.openxmlformats.org/officeDocument/2006/relationships/image" Target="../media/image16.png"/><Relationship Id="rId30" Type="http://schemas.openxmlformats.org/officeDocument/2006/relationships/image" Target="../media/image19.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45.png"/><Relationship Id="rId8" Type="http://schemas.openxmlformats.org/officeDocument/2006/relationships/video" Target="../media/media4.mp4"/><Relationship Id="rId51" Type="http://schemas.openxmlformats.org/officeDocument/2006/relationships/image" Target="../media/image40.png"/><Relationship Id="rId3" Type="http://schemas.microsoft.com/office/2007/relationships/media" Target="../media/media2.mp4"/><Relationship Id="rId12" Type="http://schemas.openxmlformats.org/officeDocument/2006/relationships/video" Target="../media/media6.mp4"/><Relationship Id="rId17" Type="http://schemas.openxmlformats.org/officeDocument/2006/relationships/video" Target="NULL" TargetMode="External"/><Relationship Id="rId25" Type="http://schemas.openxmlformats.org/officeDocument/2006/relationships/image" Target="../media/image14.png"/><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5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video" Target="file:///C:\Users\brox\Documents\Powerpoint\Videos\VideoSegmentation\cats03.avi" TargetMode="External"/><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video" Target="NULL" TargetMode="External"/><Relationship Id="rId21" Type="http://schemas.openxmlformats.org/officeDocument/2006/relationships/image" Target="../media/image67.png"/><Relationship Id="rId7" Type="http://schemas.microsoft.com/office/2007/relationships/media" Target="file:///C:\Users\brox\Documents\Powerpoint\Videos\VideoSegmentation\cats03.avi" TargetMode="External"/><Relationship Id="rId12" Type="http://schemas.openxmlformats.org/officeDocument/2006/relationships/notesSlide" Target="../notesSlides/notesSlide6.xml"/><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video" Target="file:///C:\Users\brox\Documents\Powerpoint\Videos\VideoSegmentation\cars4.avi" TargetMode="Externa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29.png"/><Relationship Id="rId1" Type="http://schemas.microsoft.com/office/2007/relationships/media" Target="file:///C:\Users\brox\Documents\Powerpoint\Videos\VideoSegmentation\cars4.avi" TargetMode="External"/><Relationship Id="rId6" Type="http://schemas.openxmlformats.org/officeDocument/2006/relationships/video" Target="file:///C:\Users\brox\Documents\Powerpoint\Videos\VideoSegmentation\people04.avi" TargetMode="External"/><Relationship Id="rId11" Type="http://schemas.openxmlformats.org/officeDocument/2006/relationships/slideLayout" Target="../slideLayouts/slideLayout13.xml"/><Relationship Id="rId24" Type="http://schemas.openxmlformats.org/officeDocument/2006/relationships/image" Target="../media/image70.png"/><Relationship Id="rId32" Type="http://schemas.openxmlformats.org/officeDocument/2006/relationships/image" Target="../media/image32.png"/><Relationship Id="rId5" Type="http://schemas.microsoft.com/office/2007/relationships/media" Target="file:///C:\Users\brox\Documents\Powerpoint\Videos\VideoSegmentation\people04.avi" TargetMode="External"/><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28.png"/><Relationship Id="rId10" Type="http://schemas.openxmlformats.org/officeDocument/2006/relationships/video" Target="file:///C:\Users\brox\Documents\Powerpoint\Videos\VideoSegmentation\horses05.avi" TargetMode="External"/><Relationship Id="rId19" Type="http://schemas.openxmlformats.org/officeDocument/2006/relationships/image" Target="../media/image65.png"/><Relationship Id="rId31" Type="http://schemas.openxmlformats.org/officeDocument/2006/relationships/image" Target="../media/image31.png"/><Relationship Id="rId4" Type="http://schemas.microsoft.com/office/2007/relationships/media" Target="file:///C:\Users\brox\Documents\Powerpoint\Videos\VideoSegmentation\marple2.avi" TargetMode="External"/><Relationship Id="rId9" Type="http://schemas.microsoft.com/office/2007/relationships/media" Target="file:///C:\Users\brox\Documents\Powerpoint\Videos\VideoSegmentation\horses05.avi" TargetMode="External"/><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p:cNvSpPr>
          <p:nvPr/>
        </p:nvSpPr>
        <p:spPr bwMode="auto">
          <a:xfrm>
            <a:off x="0" y="0"/>
            <a:ext cx="13004800" cy="1276350"/>
          </a:xfrm>
          <a:prstGeom prst="rect">
            <a:avLst/>
          </a:prstGeom>
          <a:solidFill>
            <a:srgbClr val="002448"/>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eaLnBrk="0" hangingPunct="0">
              <a:defRPr sz="2200">
                <a:solidFill>
                  <a:srgbClr val="000000"/>
                </a:solidFill>
                <a:latin typeface="Arial" pitchFamily="34" charset="0"/>
                <a:ea typeface="ヒラギノ角ゴ ProN W3"/>
                <a:cs typeface="ヒラギノ角ゴ ProN W3"/>
                <a:sym typeface="Arial" pitchFamily="34" charset="0"/>
              </a:defRPr>
            </a:lvl1pPr>
            <a:lvl2pPr marL="742950" indent="-285750" eaLnBrk="0" hangingPunct="0">
              <a:defRPr sz="2200">
                <a:solidFill>
                  <a:srgbClr val="000000"/>
                </a:solidFill>
                <a:latin typeface="Arial" pitchFamily="34" charset="0"/>
                <a:ea typeface="ヒラギノ角ゴ ProN W3"/>
                <a:cs typeface="ヒラギノ角ゴ ProN W3"/>
                <a:sym typeface="Arial" pitchFamily="34" charset="0"/>
              </a:defRPr>
            </a:lvl2pPr>
            <a:lvl3pPr marL="1143000" indent="-228600" eaLnBrk="0" hangingPunct="0">
              <a:defRPr sz="2200">
                <a:solidFill>
                  <a:srgbClr val="000000"/>
                </a:solidFill>
                <a:latin typeface="Arial" pitchFamily="34" charset="0"/>
                <a:ea typeface="ヒラギノ角ゴ ProN W3"/>
                <a:cs typeface="ヒラギノ角ゴ ProN W3"/>
                <a:sym typeface="Arial" pitchFamily="34" charset="0"/>
              </a:defRPr>
            </a:lvl3pPr>
            <a:lvl4pPr marL="1600200" indent="-228600" eaLnBrk="0" hangingPunct="0">
              <a:defRPr sz="2200">
                <a:solidFill>
                  <a:srgbClr val="000000"/>
                </a:solidFill>
                <a:latin typeface="Arial" pitchFamily="34" charset="0"/>
                <a:ea typeface="ヒラギノ角ゴ ProN W3"/>
                <a:cs typeface="ヒラギノ角ゴ ProN W3"/>
                <a:sym typeface="Arial" pitchFamily="34" charset="0"/>
              </a:defRPr>
            </a:lvl4pPr>
            <a:lvl5pPr marL="2057400" indent="-228600" eaLnBrk="0" hangingPunct="0">
              <a:defRPr sz="2200">
                <a:solidFill>
                  <a:srgbClr val="000000"/>
                </a:solidFill>
                <a:latin typeface="Arial" pitchFamily="34" charset="0"/>
                <a:ea typeface="ヒラギノ角ゴ ProN W3"/>
                <a:cs typeface="ヒラギノ角ゴ ProN W3"/>
                <a:sym typeface="Arial" pitchFamily="34" charset="0"/>
              </a:defRPr>
            </a:lvl5pPr>
            <a:lvl6pPr marL="25146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6pPr>
            <a:lvl7pPr marL="29718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7pPr>
            <a:lvl8pPr marL="34290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8pPr>
            <a:lvl9pPr marL="38862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9pPr>
          </a:lstStyle>
          <a:p>
            <a:pPr eaLnBrk="1" hangingPunct="1"/>
            <a:endParaRPr lang="en-US" altLang="en-US"/>
          </a:p>
        </p:txBody>
      </p:sp>
      <p:sp>
        <p:nvSpPr>
          <p:cNvPr id="3076" name="Rectangle 11"/>
          <p:cNvSpPr>
            <a:spLocks/>
          </p:cNvSpPr>
          <p:nvPr/>
        </p:nvSpPr>
        <p:spPr bwMode="auto">
          <a:xfrm>
            <a:off x="0" y="3165996"/>
            <a:ext cx="13004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63500" tIns="63500" rIns="63500" bIns="63500"/>
          <a:lstStyle>
            <a:lvl1pPr eaLnBrk="0" hangingPunct="0">
              <a:defRPr sz="2200">
                <a:solidFill>
                  <a:srgbClr val="000000"/>
                </a:solidFill>
                <a:latin typeface="Arial" pitchFamily="34" charset="0"/>
                <a:ea typeface="ヒラギノ角ゴ ProN W3"/>
                <a:cs typeface="ヒラギノ角ゴ ProN W3"/>
                <a:sym typeface="Arial" pitchFamily="34" charset="0"/>
              </a:defRPr>
            </a:lvl1pPr>
            <a:lvl2pPr marL="742950" indent="-285750" eaLnBrk="0" hangingPunct="0">
              <a:defRPr sz="2200">
                <a:solidFill>
                  <a:srgbClr val="000000"/>
                </a:solidFill>
                <a:latin typeface="Arial" pitchFamily="34" charset="0"/>
                <a:ea typeface="ヒラギノ角ゴ ProN W3"/>
                <a:cs typeface="ヒラギノ角ゴ ProN W3"/>
                <a:sym typeface="Arial" pitchFamily="34" charset="0"/>
              </a:defRPr>
            </a:lvl2pPr>
            <a:lvl3pPr marL="1143000" indent="-228600" eaLnBrk="0" hangingPunct="0">
              <a:defRPr sz="2200">
                <a:solidFill>
                  <a:srgbClr val="000000"/>
                </a:solidFill>
                <a:latin typeface="Arial" pitchFamily="34" charset="0"/>
                <a:ea typeface="ヒラギノ角ゴ ProN W3"/>
                <a:cs typeface="ヒラギノ角ゴ ProN W3"/>
                <a:sym typeface="Arial" pitchFamily="34" charset="0"/>
              </a:defRPr>
            </a:lvl3pPr>
            <a:lvl4pPr marL="1600200" indent="-228600" eaLnBrk="0" hangingPunct="0">
              <a:defRPr sz="2200">
                <a:solidFill>
                  <a:srgbClr val="000000"/>
                </a:solidFill>
                <a:latin typeface="Arial" pitchFamily="34" charset="0"/>
                <a:ea typeface="ヒラギノ角ゴ ProN W3"/>
                <a:cs typeface="ヒラギノ角ゴ ProN W3"/>
                <a:sym typeface="Arial" pitchFamily="34" charset="0"/>
              </a:defRPr>
            </a:lvl4pPr>
            <a:lvl5pPr marL="2057400" indent="-228600" eaLnBrk="0" hangingPunct="0">
              <a:defRPr sz="2200">
                <a:solidFill>
                  <a:srgbClr val="000000"/>
                </a:solidFill>
                <a:latin typeface="Arial" pitchFamily="34" charset="0"/>
                <a:ea typeface="ヒラギノ角ゴ ProN W3"/>
                <a:cs typeface="ヒラギノ角ゴ ProN W3"/>
                <a:sym typeface="Arial" pitchFamily="34" charset="0"/>
              </a:defRPr>
            </a:lvl5pPr>
            <a:lvl6pPr marL="25146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6pPr>
            <a:lvl7pPr marL="29718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7pPr>
            <a:lvl8pPr marL="34290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8pPr>
            <a:lvl9pPr marL="38862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9pPr>
          </a:lstStyle>
          <a:p>
            <a:pPr algn="ctr" eaLnBrk="1" hangingPunct="1"/>
            <a:r>
              <a:rPr lang="en-US" altLang="en-US" sz="4400" b="1" dirty="0">
                <a:solidFill>
                  <a:schemeClr val="tx1"/>
                </a:solidFill>
                <a:sym typeface="Helvetica Neue Light"/>
              </a:rPr>
              <a:t>First International Workshop </a:t>
            </a:r>
            <a:r>
              <a:rPr lang="en-US" altLang="en-US" sz="4400" b="1" dirty="0" smtClean="0">
                <a:solidFill>
                  <a:schemeClr val="tx1"/>
                </a:solidFill>
                <a:sym typeface="Helvetica Neue Light"/>
              </a:rPr>
              <a:t>on</a:t>
            </a:r>
            <a:br>
              <a:rPr lang="en-US" altLang="en-US" sz="4400" b="1" dirty="0" smtClean="0">
                <a:solidFill>
                  <a:schemeClr val="tx1"/>
                </a:solidFill>
                <a:sym typeface="Helvetica Neue Light"/>
              </a:rPr>
            </a:br>
            <a:r>
              <a:rPr lang="en-US" altLang="en-US" sz="4400" b="1" dirty="0" smtClean="0">
                <a:solidFill>
                  <a:schemeClr val="tx1"/>
                </a:solidFill>
                <a:sym typeface="Helvetica Neue Light"/>
              </a:rPr>
              <a:t>Video Segmentation</a:t>
            </a:r>
            <a:endParaRPr lang="en-US" altLang="en-US" sz="4400" b="1" dirty="0">
              <a:solidFill>
                <a:schemeClr val="tx1"/>
              </a:solidFill>
              <a:cs typeface="Arial" pitchFamily="34" charset="0"/>
            </a:endParaRPr>
          </a:p>
        </p:txBody>
      </p:sp>
      <p:grpSp>
        <p:nvGrpSpPr>
          <p:cNvPr id="6" name="Group 5"/>
          <p:cNvGrpSpPr/>
          <p:nvPr/>
        </p:nvGrpSpPr>
        <p:grpSpPr>
          <a:xfrm>
            <a:off x="6420933" y="8586400"/>
            <a:ext cx="2817043" cy="1002609"/>
            <a:chOff x="106440" y="898400"/>
            <a:chExt cx="4220301" cy="1502042"/>
          </a:xfrm>
        </p:grpSpPr>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440" y="898400"/>
              <a:ext cx="1482356" cy="150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43163"/>
            <a:stretch/>
          </p:blipFill>
          <p:spPr bwMode="auto">
            <a:xfrm>
              <a:off x="1677258" y="1489945"/>
              <a:ext cx="2649483" cy="70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3080" name="Rectangle 8"/>
          <p:cNvSpPr>
            <a:spLocks/>
          </p:cNvSpPr>
          <p:nvPr/>
        </p:nvSpPr>
        <p:spPr bwMode="auto">
          <a:xfrm>
            <a:off x="-17463" y="6028928"/>
            <a:ext cx="13022263"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57799" bIns="0"/>
          <a:lstStyle>
            <a:lvl1pPr marL="57150" eaLnBrk="0" hangingPunct="0">
              <a:defRPr sz="2200">
                <a:solidFill>
                  <a:srgbClr val="000000"/>
                </a:solidFill>
                <a:latin typeface="Arial" pitchFamily="34" charset="0"/>
                <a:ea typeface="ヒラギノ角ゴ ProN W3"/>
                <a:cs typeface="ヒラギノ角ゴ ProN W3"/>
                <a:sym typeface="Arial" pitchFamily="34" charset="0"/>
              </a:defRPr>
            </a:lvl1pPr>
            <a:lvl2pPr marL="742950" indent="-285750" eaLnBrk="0" hangingPunct="0">
              <a:defRPr sz="2200">
                <a:solidFill>
                  <a:srgbClr val="000000"/>
                </a:solidFill>
                <a:latin typeface="Arial" pitchFamily="34" charset="0"/>
                <a:ea typeface="ヒラギノ角ゴ ProN W3"/>
                <a:cs typeface="ヒラギノ角ゴ ProN W3"/>
                <a:sym typeface="Arial" pitchFamily="34" charset="0"/>
              </a:defRPr>
            </a:lvl2pPr>
            <a:lvl3pPr marL="1143000" indent="-228600" eaLnBrk="0" hangingPunct="0">
              <a:defRPr sz="2200">
                <a:solidFill>
                  <a:srgbClr val="000000"/>
                </a:solidFill>
                <a:latin typeface="Arial" pitchFamily="34" charset="0"/>
                <a:ea typeface="ヒラギノ角ゴ ProN W3"/>
                <a:cs typeface="ヒラギノ角ゴ ProN W3"/>
                <a:sym typeface="Arial" pitchFamily="34" charset="0"/>
              </a:defRPr>
            </a:lvl3pPr>
            <a:lvl4pPr marL="1600200" indent="-228600" eaLnBrk="0" hangingPunct="0">
              <a:defRPr sz="2200">
                <a:solidFill>
                  <a:srgbClr val="000000"/>
                </a:solidFill>
                <a:latin typeface="Arial" pitchFamily="34" charset="0"/>
                <a:ea typeface="ヒラギノ角ゴ ProN W3"/>
                <a:cs typeface="ヒラギノ角ゴ ProN W3"/>
                <a:sym typeface="Arial" pitchFamily="34" charset="0"/>
              </a:defRPr>
            </a:lvl4pPr>
            <a:lvl5pPr marL="2057400" indent="-228600" eaLnBrk="0" hangingPunct="0">
              <a:defRPr sz="2200">
                <a:solidFill>
                  <a:srgbClr val="000000"/>
                </a:solidFill>
                <a:latin typeface="Arial" pitchFamily="34" charset="0"/>
                <a:ea typeface="ヒラギノ角ゴ ProN W3"/>
                <a:cs typeface="ヒラギノ角ゴ ProN W3"/>
                <a:sym typeface="Arial" pitchFamily="34" charset="0"/>
              </a:defRPr>
            </a:lvl5pPr>
            <a:lvl6pPr marL="25146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6pPr>
            <a:lvl7pPr marL="29718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7pPr>
            <a:lvl8pPr marL="34290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8pPr>
            <a:lvl9pPr marL="38862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9pPr>
          </a:lstStyle>
          <a:p>
            <a:pPr eaLnBrk="1" hangingPunct="1"/>
            <a:r>
              <a:rPr lang="en-US" altLang="en-US" sz="2400" dirty="0" smtClean="0">
                <a:solidFill>
                  <a:schemeClr val="tx1"/>
                </a:solidFill>
                <a:cs typeface="Arial" pitchFamily="34" charset="0"/>
              </a:rPr>
              <a:t>Organizers:</a:t>
            </a:r>
          </a:p>
          <a:p>
            <a:pPr eaLnBrk="1" hangingPunct="1"/>
            <a:r>
              <a:rPr lang="en-US" altLang="en-US" sz="2400" dirty="0" smtClean="0">
                <a:solidFill>
                  <a:schemeClr val="tx1"/>
                </a:solidFill>
                <a:cs typeface="Arial" pitchFamily="34" charset="0"/>
              </a:rPr>
              <a:t>	Thomas Brox, University </a:t>
            </a:r>
            <a:r>
              <a:rPr lang="en-US" altLang="en-US" sz="2400" dirty="0">
                <a:solidFill>
                  <a:schemeClr val="tx1"/>
                </a:solidFill>
                <a:cs typeface="Arial" pitchFamily="34" charset="0"/>
              </a:rPr>
              <a:t>of Freiburg</a:t>
            </a:r>
            <a:endParaRPr lang="en-US" altLang="en-US" sz="2400" dirty="0" smtClean="0">
              <a:solidFill>
                <a:schemeClr val="tx1"/>
              </a:solidFill>
              <a:cs typeface="Arial" pitchFamily="34" charset="0"/>
            </a:endParaRPr>
          </a:p>
          <a:p>
            <a:pPr eaLnBrk="1" hangingPunct="1"/>
            <a:r>
              <a:rPr lang="en-US" altLang="en-US" sz="2400" dirty="0" smtClean="0">
                <a:solidFill>
                  <a:schemeClr val="tx1"/>
                </a:solidFill>
                <a:cs typeface="Arial" pitchFamily="34" charset="0"/>
              </a:rPr>
              <a:t>	Fabio Galasso</a:t>
            </a:r>
            <a:r>
              <a:rPr lang="en-US" altLang="en-US" sz="2400" dirty="0">
                <a:solidFill>
                  <a:schemeClr val="tx1"/>
                </a:solidFill>
                <a:cs typeface="Arial" pitchFamily="34" charset="0"/>
              </a:rPr>
              <a:t>, OSRAM </a:t>
            </a:r>
            <a:r>
              <a:rPr lang="en-US" altLang="en-US" sz="2400" dirty="0" smtClean="0">
                <a:solidFill>
                  <a:schemeClr val="tx1"/>
                </a:solidFill>
                <a:cs typeface="Arial" pitchFamily="34" charset="0"/>
              </a:rPr>
              <a:t>Corp. Tech. Research, </a:t>
            </a:r>
            <a:r>
              <a:rPr lang="en-US" altLang="en-US" sz="2400" dirty="0">
                <a:solidFill>
                  <a:schemeClr val="tx1"/>
                </a:solidFill>
                <a:cs typeface="Arial" pitchFamily="34" charset="0"/>
              </a:rPr>
              <a:t>Max Planck Institute for Informatics</a:t>
            </a:r>
            <a:endParaRPr lang="en-US" altLang="en-US" sz="2400" dirty="0" smtClean="0">
              <a:solidFill>
                <a:schemeClr val="tx1"/>
              </a:solidFill>
              <a:cs typeface="Arial" pitchFamily="34" charset="0"/>
            </a:endParaRPr>
          </a:p>
          <a:p>
            <a:pPr eaLnBrk="1" hangingPunct="1"/>
            <a:r>
              <a:rPr lang="en-US" altLang="en-US" sz="2400" dirty="0" smtClean="0">
                <a:solidFill>
                  <a:schemeClr val="tx1"/>
                </a:solidFill>
                <a:cs typeface="Arial" pitchFamily="34" charset="0"/>
              </a:rPr>
              <a:t>	Fuxin Li, </a:t>
            </a:r>
            <a:r>
              <a:rPr lang="en-US" altLang="en-US" sz="2400" dirty="0">
                <a:solidFill>
                  <a:schemeClr val="tx1"/>
                </a:solidFill>
                <a:cs typeface="Arial" pitchFamily="34" charset="0"/>
              </a:rPr>
              <a:t>Georgia Institute of Technology</a:t>
            </a:r>
            <a:endParaRPr lang="en-US" altLang="en-US" sz="2400" dirty="0" smtClean="0">
              <a:solidFill>
                <a:schemeClr val="tx1"/>
              </a:solidFill>
              <a:cs typeface="Arial" pitchFamily="34" charset="0"/>
            </a:endParaRPr>
          </a:p>
          <a:p>
            <a:pPr eaLnBrk="1" hangingPunct="1"/>
            <a:r>
              <a:rPr lang="en-US" altLang="en-US" sz="2400" dirty="0" smtClean="0">
                <a:solidFill>
                  <a:schemeClr val="tx1"/>
                </a:solidFill>
                <a:cs typeface="Arial" pitchFamily="34" charset="0"/>
              </a:rPr>
              <a:t>	James </a:t>
            </a:r>
            <a:r>
              <a:rPr lang="en-US" altLang="en-US" sz="2400" dirty="0">
                <a:solidFill>
                  <a:schemeClr val="tx1"/>
                </a:solidFill>
                <a:cs typeface="Arial" pitchFamily="34" charset="0"/>
              </a:rPr>
              <a:t>Matthew </a:t>
            </a:r>
            <a:r>
              <a:rPr lang="en-US" altLang="en-US" sz="2400" dirty="0" smtClean="0">
                <a:solidFill>
                  <a:schemeClr val="tx1"/>
                </a:solidFill>
                <a:cs typeface="Arial" pitchFamily="34" charset="0"/>
              </a:rPr>
              <a:t>Rehg, </a:t>
            </a:r>
            <a:r>
              <a:rPr lang="en-US" altLang="en-US" sz="2400" dirty="0">
                <a:solidFill>
                  <a:schemeClr val="tx1"/>
                </a:solidFill>
                <a:cs typeface="Arial" pitchFamily="34" charset="0"/>
              </a:rPr>
              <a:t>Georgia Institute of Technology</a:t>
            </a:r>
            <a:endParaRPr lang="en-US" altLang="en-US" sz="2400" dirty="0" smtClean="0">
              <a:solidFill>
                <a:schemeClr val="tx1"/>
              </a:solidFill>
              <a:cs typeface="Arial" pitchFamily="34" charset="0"/>
            </a:endParaRPr>
          </a:p>
          <a:p>
            <a:pPr eaLnBrk="1" hangingPunct="1"/>
            <a:r>
              <a:rPr lang="en-US" altLang="en-US" sz="2400" dirty="0" smtClean="0">
                <a:solidFill>
                  <a:schemeClr val="tx1"/>
                </a:solidFill>
                <a:cs typeface="Arial" pitchFamily="34" charset="0"/>
              </a:rPr>
              <a:t>	Bernt </a:t>
            </a:r>
            <a:r>
              <a:rPr lang="en-US" altLang="en-US" sz="2400" dirty="0">
                <a:solidFill>
                  <a:schemeClr val="tx1"/>
                </a:solidFill>
                <a:cs typeface="Arial" pitchFamily="34" charset="0"/>
              </a:rPr>
              <a:t>Schiele, Max Planck Institute for </a:t>
            </a:r>
            <a:r>
              <a:rPr lang="en-US" altLang="en-US" sz="2400" dirty="0" smtClean="0">
                <a:solidFill>
                  <a:schemeClr val="tx1"/>
                </a:solidFill>
                <a:cs typeface="Arial" pitchFamily="34" charset="0"/>
              </a:rPr>
              <a:t>Informatics</a:t>
            </a:r>
            <a:endParaRPr lang="en-US" altLang="en-US" sz="1100" dirty="0">
              <a:solidFill>
                <a:schemeClr val="tx1"/>
              </a:solidFill>
              <a:cs typeface="Arial" pitchFamily="34" charset="0"/>
            </a:endParaRPr>
          </a:p>
        </p:txBody>
      </p:sp>
      <p:grpSp>
        <p:nvGrpSpPr>
          <p:cNvPr id="3081" name="Group 5"/>
          <p:cNvGrpSpPr>
            <a:grpSpLocks/>
          </p:cNvGrpSpPr>
          <p:nvPr/>
        </p:nvGrpSpPr>
        <p:grpSpPr bwMode="auto">
          <a:xfrm>
            <a:off x="-50328" y="8333184"/>
            <a:ext cx="1485129" cy="1377466"/>
            <a:chOff x="6857680" y="582103"/>
            <a:chExt cx="2243152" cy="2243152"/>
          </a:xfrm>
        </p:grpSpPr>
        <p:sp>
          <p:nvSpPr>
            <p:cNvPr id="3087" name="Oval 2"/>
            <p:cNvSpPr>
              <a:spLocks noChangeArrowheads="1"/>
            </p:cNvSpPr>
            <p:nvPr/>
          </p:nvSpPr>
          <p:spPr bwMode="auto">
            <a:xfrm>
              <a:off x="7078464" y="655624"/>
              <a:ext cx="1815373" cy="1815373"/>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200">
                  <a:solidFill>
                    <a:srgbClr val="000000"/>
                  </a:solidFill>
                  <a:latin typeface="Arial" pitchFamily="34" charset="0"/>
                  <a:ea typeface="ヒラギノ角ゴ ProN W3"/>
                  <a:cs typeface="ヒラギノ角ゴ ProN W3"/>
                  <a:sym typeface="Arial" pitchFamily="34" charset="0"/>
                </a:defRPr>
              </a:lvl1pPr>
              <a:lvl2pPr marL="742950" indent="-285750" eaLnBrk="0" hangingPunct="0">
                <a:defRPr sz="2200">
                  <a:solidFill>
                    <a:srgbClr val="000000"/>
                  </a:solidFill>
                  <a:latin typeface="Arial" pitchFamily="34" charset="0"/>
                  <a:ea typeface="ヒラギノ角ゴ ProN W3"/>
                  <a:cs typeface="ヒラギノ角ゴ ProN W3"/>
                  <a:sym typeface="Arial" pitchFamily="34" charset="0"/>
                </a:defRPr>
              </a:lvl2pPr>
              <a:lvl3pPr marL="1143000" indent="-228600" eaLnBrk="0" hangingPunct="0">
                <a:defRPr sz="2200">
                  <a:solidFill>
                    <a:srgbClr val="000000"/>
                  </a:solidFill>
                  <a:latin typeface="Arial" pitchFamily="34" charset="0"/>
                  <a:ea typeface="ヒラギノ角ゴ ProN W3"/>
                  <a:cs typeface="ヒラギノ角ゴ ProN W3"/>
                  <a:sym typeface="Arial" pitchFamily="34" charset="0"/>
                </a:defRPr>
              </a:lvl3pPr>
              <a:lvl4pPr marL="1600200" indent="-228600" eaLnBrk="0" hangingPunct="0">
                <a:defRPr sz="2200">
                  <a:solidFill>
                    <a:srgbClr val="000000"/>
                  </a:solidFill>
                  <a:latin typeface="Arial" pitchFamily="34" charset="0"/>
                  <a:ea typeface="ヒラギノ角ゴ ProN W3"/>
                  <a:cs typeface="ヒラギノ角ゴ ProN W3"/>
                  <a:sym typeface="Arial" pitchFamily="34" charset="0"/>
                </a:defRPr>
              </a:lvl4pPr>
              <a:lvl5pPr marL="2057400" indent="-228600" eaLnBrk="0" hangingPunct="0">
                <a:defRPr sz="2200">
                  <a:solidFill>
                    <a:srgbClr val="000000"/>
                  </a:solidFill>
                  <a:latin typeface="Arial" pitchFamily="34" charset="0"/>
                  <a:ea typeface="ヒラギノ角ゴ ProN W3"/>
                  <a:cs typeface="ヒラギノ角ゴ ProN W3"/>
                  <a:sym typeface="Arial" pitchFamily="34" charset="0"/>
                </a:defRPr>
              </a:lvl5pPr>
              <a:lvl6pPr marL="25146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6pPr>
              <a:lvl7pPr marL="29718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7pPr>
              <a:lvl8pPr marL="34290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8pPr>
              <a:lvl9pPr marL="3886200" indent="-228600" eaLnBrk="0" fontAlgn="base" hangingPunct="0">
                <a:spcBef>
                  <a:spcPct val="0"/>
                </a:spcBef>
                <a:spcAft>
                  <a:spcPct val="0"/>
                </a:spcAft>
                <a:defRPr sz="2200">
                  <a:solidFill>
                    <a:srgbClr val="000000"/>
                  </a:solidFill>
                  <a:latin typeface="Arial" pitchFamily="34" charset="0"/>
                  <a:ea typeface="ヒラギノ角ゴ ProN W3"/>
                  <a:cs typeface="ヒラギノ角ゴ ProN W3"/>
                  <a:sym typeface="Arial" pitchFamily="34" charset="0"/>
                </a:defRPr>
              </a:lvl9pPr>
            </a:lstStyle>
            <a:p>
              <a:pPr eaLnBrk="1" hangingPunct="1"/>
              <a:endParaRPr lang="en-US" altLang="en-US"/>
            </a:p>
          </p:txBody>
        </p:sp>
        <p:pic>
          <p:nvPicPr>
            <p:cNvPr id="3088" name="Picture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680" y="582103"/>
              <a:ext cx="2243152" cy="224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83"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599335" y="763390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582036" y="0"/>
            <a:ext cx="15128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590842" y="190500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42760" y="8766606"/>
            <a:ext cx="3168352" cy="642196"/>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90842" y="3810000"/>
            <a:ext cx="1264658" cy="1909634"/>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590842" y="5714907"/>
            <a:ext cx="1290736" cy="1914593"/>
          </a:xfrm>
          <a:prstGeom prst="rect">
            <a:avLst/>
          </a:prstGeom>
        </p:spPr>
      </p:pic>
      <p:grpSp>
        <p:nvGrpSpPr>
          <p:cNvPr id="8" name="Group 7"/>
          <p:cNvGrpSpPr/>
          <p:nvPr/>
        </p:nvGrpSpPr>
        <p:grpSpPr>
          <a:xfrm>
            <a:off x="3214139" y="8646954"/>
            <a:ext cx="2702010" cy="881501"/>
            <a:chOff x="3135924" y="7624091"/>
            <a:chExt cx="2702010" cy="881501"/>
          </a:xfrm>
        </p:grpSpPr>
        <p:pic>
          <p:nvPicPr>
            <p:cNvPr id="5" name="Picture 4"/>
            <p:cNvPicPr>
              <a:picLocks noChangeAspect="1"/>
            </p:cNvPicPr>
            <p:nvPr/>
          </p:nvPicPr>
          <p:blipFill rotWithShape="1">
            <a:blip r:embed="rId12" cstate="print">
              <a:extLst>
                <a:ext uri="{28A0092B-C50C-407E-A947-70E740481C1C}">
                  <a14:useLocalDpi xmlns:a14="http://schemas.microsoft.com/office/drawing/2010/main" val="0"/>
                </a:ext>
              </a:extLst>
            </a:blip>
            <a:srcRect r="77319"/>
            <a:stretch/>
          </p:blipFill>
          <p:spPr>
            <a:xfrm>
              <a:off x="3135924" y="7624091"/>
              <a:ext cx="836925" cy="881501"/>
            </a:xfrm>
            <a:prstGeom prst="rect">
              <a:avLst/>
            </a:prstGeom>
          </p:spPr>
        </p:pic>
        <p:pic>
          <p:nvPicPr>
            <p:cNvPr id="23" name="Picture 22"/>
            <p:cNvPicPr>
              <a:picLocks noChangeAspect="1"/>
            </p:cNvPicPr>
            <p:nvPr/>
          </p:nvPicPr>
          <p:blipFill rotWithShape="1">
            <a:blip r:embed="rId13" cstate="print">
              <a:extLst>
                <a:ext uri="{28A0092B-C50C-407E-A947-70E740481C1C}">
                  <a14:useLocalDpi xmlns:a14="http://schemas.microsoft.com/office/drawing/2010/main" val="0"/>
                </a:ext>
              </a:extLst>
            </a:blip>
            <a:srcRect l="28227" r="8681"/>
            <a:stretch/>
          </p:blipFill>
          <p:spPr>
            <a:xfrm>
              <a:off x="4026446" y="7721897"/>
              <a:ext cx="1811488" cy="685888"/>
            </a:xfrm>
            <a:prstGeom prst="rect">
              <a:avLst/>
            </a:prstGeom>
          </p:spPr>
        </p:pic>
      </p:grp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93679" y="8783238"/>
            <a:ext cx="1668068" cy="522197"/>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And </a:t>
            </a:r>
            <a:r>
              <a:rPr lang="en-US" b="1" dirty="0" smtClean="0"/>
              <a:t>different benchmarks</a:t>
            </a:r>
            <a:endParaRPr lang="en-US" b="1"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10</a:t>
            </a:fld>
            <a:endParaRPr lang="en-US" altLang="en-US" dirty="0"/>
          </a:p>
        </p:txBody>
      </p:sp>
      <p:grpSp>
        <p:nvGrpSpPr>
          <p:cNvPr id="63" name="Group 62"/>
          <p:cNvGrpSpPr/>
          <p:nvPr/>
        </p:nvGrpSpPr>
        <p:grpSpPr>
          <a:xfrm>
            <a:off x="165696" y="6144162"/>
            <a:ext cx="5976664" cy="2535803"/>
            <a:chOff x="165696" y="6144162"/>
            <a:chExt cx="5976664" cy="2535803"/>
          </a:xfrm>
        </p:grpSpPr>
        <p:grpSp>
          <p:nvGrpSpPr>
            <p:cNvPr id="6" name="Group 5"/>
            <p:cNvGrpSpPr/>
            <p:nvPr/>
          </p:nvGrpSpPr>
          <p:grpSpPr>
            <a:xfrm>
              <a:off x="204143" y="6579360"/>
              <a:ext cx="4993113" cy="2100605"/>
              <a:chOff x="92823" y="2232244"/>
              <a:chExt cx="12846987" cy="5404733"/>
            </a:xfrm>
          </p:grpSpPr>
          <p:pic>
            <p:nvPicPr>
              <p:cNvPr id="9" name="Picture 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81996" y="5059107"/>
                <a:ext cx="1442946" cy="812239"/>
              </a:xfrm>
              <a:prstGeom prst="rect">
                <a:avLst/>
              </a:prstGeom>
              <a:ln w="6350">
                <a:solidFill>
                  <a:schemeClr val="tx1"/>
                </a:solidFill>
              </a:ln>
            </p:spPr>
          </p:pic>
          <p:pic>
            <p:nvPicPr>
              <p:cNvPr id="10" name="Picture 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987387" y="5059107"/>
                <a:ext cx="1443816" cy="812728"/>
              </a:xfrm>
              <a:prstGeom prst="rect">
                <a:avLst/>
              </a:prstGeom>
              <a:ln w="6350">
                <a:solidFill>
                  <a:schemeClr val="tx1"/>
                </a:solidFill>
              </a:ln>
            </p:spPr>
          </p:pic>
          <p:pic>
            <p:nvPicPr>
              <p:cNvPr id="11" name="Picture 1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81562" y="5930140"/>
                <a:ext cx="1443814" cy="812728"/>
              </a:xfrm>
              <a:prstGeom prst="rect">
                <a:avLst/>
              </a:prstGeom>
              <a:ln w="6350">
                <a:solidFill>
                  <a:schemeClr val="tx1"/>
                </a:solidFill>
              </a:ln>
            </p:spPr>
          </p:pic>
          <p:pic>
            <p:nvPicPr>
              <p:cNvPr id="12" name="Picture 1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270152" y="4461348"/>
                <a:ext cx="4110976" cy="2314082"/>
              </a:xfrm>
              <a:prstGeom prst="rect">
                <a:avLst/>
              </a:prstGeom>
              <a:ln>
                <a:solidFill>
                  <a:schemeClr val="tx1"/>
                </a:solidFill>
              </a:ln>
            </p:spPr>
          </p:pic>
          <p:pic>
            <p:nvPicPr>
              <p:cNvPr id="13" name="Picture 1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495993" y="5059107"/>
                <a:ext cx="1443817" cy="812730"/>
              </a:xfrm>
              <a:prstGeom prst="rect">
                <a:avLst/>
              </a:prstGeom>
              <a:ln>
                <a:solidFill>
                  <a:schemeClr val="tx1"/>
                </a:solidFill>
              </a:ln>
            </p:spPr>
          </p:pic>
          <p:pic>
            <p:nvPicPr>
              <p:cNvPr id="14" name="Picture 1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87387" y="5926096"/>
                <a:ext cx="1442946" cy="812239"/>
              </a:xfrm>
              <a:prstGeom prst="rect">
                <a:avLst/>
              </a:prstGeom>
              <a:ln>
                <a:solidFill>
                  <a:schemeClr val="tx1"/>
                </a:solidFill>
              </a:ln>
            </p:spPr>
          </p:pic>
          <p:pic>
            <p:nvPicPr>
              <p:cNvPr id="15" name="Picture 1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92344" y="5919923"/>
                <a:ext cx="1443816" cy="812729"/>
              </a:xfrm>
              <a:prstGeom prst="rect">
                <a:avLst/>
              </a:prstGeom>
              <a:ln>
                <a:solidFill>
                  <a:schemeClr val="tx1"/>
                </a:solidFill>
              </a:ln>
            </p:spPr>
          </p:pic>
          <p:pic>
            <p:nvPicPr>
              <p:cNvPr id="16" name="Picture 1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138686" y="6808681"/>
                <a:ext cx="1439501" cy="810300"/>
              </a:xfrm>
              <a:prstGeom prst="rect">
                <a:avLst/>
              </a:prstGeom>
              <a:ln>
                <a:solidFill>
                  <a:schemeClr val="tx1"/>
                </a:solidFill>
              </a:ln>
            </p:spPr>
          </p:pic>
          <p:pic>
            <p:nvPicPr>
              <p:cNvPr id="17" name="Picture 1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2823" y="6824248"/>
                <a:ext cx="1443815" cy="812729"/>
              </a:xfrm>
              <a:prstGeom prst="rect">
                <a:avLst/>
              </a:prstGeom>
              <a:ln>
                <a:solidFill>
                  <a:schemeClr val="tx1"/>
                </a:solidFill>
              </a:ln>
            </p:spPr>
          </p:pic>
          <p:pic>
            <p:nvPicPr>
              <p:cNvPr id="18" name="Picture 1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605856" y="6814032"/>
                <a:ext cx="1442945" cy="812238"/>
              </a:xfrm>
              <a:prstGeom prst="rect">
                <a:avLst/>
              </a:prstGeom>
              <a:ln>
                <a:solidFill>
                  <a:schemeClr val="tx1"/>
                </a:solidFill>
              </a:ln>
            </p:spPr>
          </p:pic>
          <p:pic>
            <p:nvPicPr>
              <p:cNvPr id="19" name="Picture 1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118019" y="6824249"/>
                <a:ext cx="1443815" cy="812728"/>
              </a:xfrm>
              <a:prstGeom prst="rect">
                <a:avLst/>
              </a:prstGeom>
              <a:ln>
                <a:solidFill>
                  <a:schemeClr val="tx1"/>
                </a:solidFill>
              </a:ln>
            </p:spPr>
          </p:pic>
          <p:pic>
            <p:nvPicPr>
              <p:cNvPr id="20" name="Picture 1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630182" y="6815971"/>
                <a:ext cx="1439501" cy="810299"/>
              </a:xfrm>
              <a:prstGeom prst="rect">
                <a:avLst/>
              </a:prstGeom>
              <a:ln>
                <a:solidFill>
                  <a:schemeClr val="tx1"/>
                </a:solidFill>
              </a:ln>
            </p:spPr>
          </p:pic>
          <p:pic>
            <p:nvPicPr>
              <p:cNvPr id="21" name="Picture 2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138031" y="6813542"/>
                <a:ext cx="1443815" cy="812728"/>
              </a:xfrm>
              <a:prstGeom prst="rect">
                <a:avLst/>
              </a:prstGeom>
              <a:ln>
                <a:solidFill>
                  <a:schemeClr val="tx1"/>
                </a:solidFill>
              </a:ln>
            </p:spPr>
          </p:pic>
          <p:pic>
            <p:nvPicPr>
              <p:cNvPr id="22" name="Picture 2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651064" y="6813542"/>
                <a:ext cx="1430865" cy="805439"/>
              </a:xfrm>
              <a:prstGeom prst="rect">
                <a:avLst/>
              </a:prstGeom>
              <a:ln>
                <a:solidFill>
                  <a:schemeClr val="tx1"/>
                </a:solidFill>
              </a:ln>
            </p:spPr>
          </p:pic>
          <p:pic>
            <p:nvPicPr>
              <p:cNvPr id="23" name="Picture 2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50849" y="6806254"/>
                <a:ext cx="1443813" cy="812727"/>
              </a:xfrm>
              <a:prstGeom prst="rect">
                <a:avLst/>
              </a:prstGeom>
              <a:ln>
                <a:solidFill>
                  <a:schemeClr val="tx1"/>
                </a:solidFill>
              </a:ln>
            </p:spPr>
          </p:pic>
          <p:pic>
            <p:nvPicPr>
              <p:cNvPr id="24" name="horses05">
                <a:hlinkClick r:id="" action="ppaction://media"/>
              </p:cNvPr>
              <p:cNvPicPr>
                <a:picLocks noChangeAspect="1"/>
              </p:cNvPicPr>
              <p:nvPr>
                <a:videoFile r:link="rId14"/>
                <p:extLst>
                  <p:ext uri="{DAA4B4D4-6D71-4841-9C94-3DE7FCFB9230}">
                    <p14:media xmlns:p14="http://schemas.microsoft.com/office/powerpoint/2010/main" r:link="rId13"/>
                  </p:ext>
                </p:extLst>
              </p:nvPr>
            </p:nvPicPr>
            <p:blipFill>
              <a:blip r:embed="rId39"/>
              <a:stretch>
                <a:fillRect/>
              </a:stretch>
            </p:blipFill>
            <p:spPr>
              <a:xfrm>
                <a:off x="93689" y="4461348"/>
                <a:ext cx="4109290" cy="2313133"/>
              </a:xfrm>
              <a:prstGeom prst="rect">
                <a:avLst/>
              </a:prstGeom>
            </p:spPr>
          </p:pic>
          <p:sp>
            <p:nvSpPr>
              <p:cNvPr id="25" name="TextBox 24"/>
              <p:cNvSpPr txBox="1"/>
              <p:nvPr/>
            </p:nvSpPr>
            <p:spPr>
              <a:xfrm>
                <a:off x="12296859" y="7175203"/>
                <a:ext cx="278816" cy="430887"/>
              </a:xfrm>
              <a:prstGeom prst="rect">
                <a:avLst/>
              </a:prstGeom>
              <a:noFill/>
            </p:spPr>
            <p:txBody>
              <a:bodyPr wrap="square" rtlCol="0">
                <a:spAutoFit/>
              </a:bodyPr>
              <a:lstStyle/>
              <a:p>
                <a:r>
                  <a:rPr lang="de-DE" dirty="0" smtClean="0"/>
                  <a:t>…</a:t>
                </a:r>
                <a:endParaRPr lang="de-DE" dirty="0"/>
              </a:p>
            </p:txBody>
          </p:sp>
          <p:pic>
            <p:nvPicPr>
              <p:cNvPr id="26" name="cars4">
                <a:hlinkClick r:id="" action="ppaction://media"/>
              </p:cNvPr>
              <p:cNvPicPr>
                <a:picLocks noChangeAspect="1"/>
              </p:cNvPicPr>
              <p:nvPr>
                <a:videoFile r:link="rId16"/>
                <p:extLst>
                  <p:ext uri="{DAA4B4D4-6D71-4841-9C94-3DE7FCFB9230}">
                    <p14:media xmlns:p14="http://schemas.microsoft.com/office/powerpoint/2010/main" r:link="rId15"/>
                  </p:ext>
                </p:extLst>
              </p:nvPr>
            </p:nvPicPr>
            <p:blipFill>
              <a:blip r:embed="rId40"/>
              <a:stretch>
                <a:fillRect/>
              </a:stretch>
            </p:blipFill>
            <p:spPr>
              <a:xfrm>
                <a:off x="93689" y="2232245"/>
                <a:ext cx="2853998" cy="2140499"/>
              </a:xfrm>
              <a:prstGeom prst="rect">
                <a:avLst/>
              </a:prstGeom>
            </p:spPr>
          </p:pic>
          <p:pic>
            <p:nvPicPr>
              <p:cNvPr id="27" name="marple2">
                <a:hlinkClick r:id="" action="ppaction://media"/>
              </p:cNvPr>
              <p:cNvPicPr>
                <a:picLocks noChangeAspect="1"/>
              </p:cNvPicPr>
              <p:nvPr>
                <a:videoFile r:link="rId17"/>
                <p:extLst>
                  <p:ext uri="{DAA4B4D4-6D71-4841-9C94-3DE7FCFB9230}">
                    <p14:media xmlns:p14="http://schemas.microsoft.com/office/powerpoint/2010/main" r:link="rId18">
                      <p14:trim st="2416" end="2795.5715"/>
                    </p14:media>
                  </p:ext>
                </p:extLst>
              </p:nvPr>
            </p:nvPicPr>
            <p:blipFill>
              <a:blip r:embed="rId41"/>
              <a:stretch>
                <a:fillRect/>
              </a:stretch>
            </p:blipFill>
            <p:spPr>
              <a:xfrm>
                <a:off x="2981701" y="2232244"/>
                <a:ext cx="2601301" cy="2140499"/>
              </a:xfrm>
              <a:prstGeom prst="rect">
                <a:avLst/>
              </a:prstGeom>
            </p:spPr>
          </p:pic>
          <p:pic>
            <p:nvPicPr>
              <p:cNvPr id="28" name="people04">
                <a:hlinkClick r:id="" action="ppaction://media"/>
              </p:cNvPr>
              <p:cNvPicPr>
                <a:picLocks noChangeAspect="1"/>
              </p:cNvPicPr>
              <p:nvPr>
                <a:videoFile r:link="rId20"/>
                <p:extLst>
                  <p:ext uri="{DAA4B4D4-6D71-4841-9C94-3DE7FCFB9230}">
                    <p14:media xmlns:p14="http://schemas.microsoft.com/office/powerpoint/2010/main" r:link="rId19"/>
                  </p:ext>
                </p:extLst>
              </p:nvPr>
            </p:nvPicPr>
            <p:blipFill>
              <a:blip r:embed="rId42"/>
              <a:stretch>
                <a:fillRect/>
              </a:stretch>
            </p:blipFill>
            <p:spPr>
              <a:xfrm>
                <a:off x="5617016" y="2232244"/>
                <a:ext cx="3424798" cy="2140499"/>
              </a:xfrm>
              <a:prstGeom prst="rect">
                <a:avLst/>
              </a:prstGeom>
            </p:spPr>
          </p:pic>
          <p:pic>
            <p:nvPicPr>
              <p:cNvPr id="29" name="cats03">
                <a:hlinkClick r:id="" action="ppaction://media"/>
              </p:cNvPr>
              <p:cNvPicPr>
                <a:picLocks noChangeAspect="1"/>
              </p:cNvPicPr>
              <p:nvPr>
                <a:videoFile r:link="rId22"/>
                <p:extLst>
                  <p:ext uri="{DAA4B4D4-6D71-4841-9C94-3DE7FCFB9230}">
                    <p14:media xmlns:p14="http://schemas.microsoft.com/office/powerpoint/2010/main" r:link="rId21"/>
                  </p:ext>
                </p:extLst>
              </p:nvPr>
            </p:nvPicPr>
            <p:blipFill>
              <a:blip r:embed="rId43"/>
              <a:stretch>
                <a:fillRect/>
              </a:stretch>
            </p:blipFill>
            <p:spPr>
              <a:xfrm>
                <a:off x="9084610" y="2241745"/>
                <a:ext cx="3788440" cy="2130998"/>
              </a:xfrm>
              <a:prstGeom prst="rect">
                <a:avLst/>
              </a:prstGeom>
            </p:spPr>
          </p:pic>
        </p:grpSp>
        <p:sp>
          <p:nvSpPr>
            <p:cNvPr id="8" name="TextBox 7"/>
            <p:cNvSpPr txBox="1"/>
            <p:nvPr/>
          </p:nvSpPr>
          <p:spPr>
            <a:xfrm>
              <a:off x="165696" y="6144162"/>
              <a:ext cx="5976664" cy="430887"/>
            </a:xfrm>
            <a:prstGeom prst="rect">
              <a:avLst/>
            </a:prstGeom>
            <a:noFill/>
          </p:spPr>
          <p:txBody>
            <a:bodyPr wrap="square" rtlCol="0">
              <a:spAutoFit/>
            </a:bodyPr>
            <a:lstStyle/>
            <a:p>
              <a:r>
                <a:rPr lang="en-US" dirty="0" smtClean="0"/>
                <a:t>FBMS</a:t>
              </a:r>
              <a:endParaRPr lang="en-US" dirty="0"/>
            </a:p>
          </p:txBody>
        </p:sp>
      </p:grpSp>
      <p:grpSp>
        <p:nvGrpSpPr>
          <p:cNvPr id="62" name="Group 61"/>
          <p:cNvGrpSpPr/>
          <p:nvPr/>
        </p:nvGrpSpPr>
        <p:grpSpPr>
          <a:xfrm>
            <a:off x="5707365" y="5750648"/>
            <a:ext cx="7276621" cy="1982632"/>
            <a:chOff x="5707365" y="5750648"/>
            <a:chExt cx="7276621" cy="1982632"/>
          </a:xfrm>
        </p:grpSpPr>
        <p:grpSp>
          <p:nvGrpSpPr>
            <p:cNvPr id="31" name="Group 4"/>
            <p:cNvGrpSpPr>
              <a:grpSpLocks/>
            </p:cNvGrpSpPr>
            <p:nvPr/>
          </p:nvGrpSpPr>
          <p:grpSpPr bwMode="auto">
            <a:xfrm>
              <a:off x="5711977" y="6196246"/>
              <a:ext cx="7272009" cy="1537034"/>
              <a:chOff x="0" y="3868738"/>
              <a:chExt cx="13004800" cy="2749550"/>
            </a:xfrm>
          </p:grpSpPr>
          <p:pic>
            <p:nvPicPr>
              <p:cNvPr id="34" name="Content Placeholder 5"/>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620963"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241925" y="3868738"/>
                <a:ext cx="252095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864475"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485438"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0485438"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864475"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5241925" y="5303838"/>
                <a:ext cx="2520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2"/>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2627313"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8"/>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0"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0"/>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0"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a:xfrm>
              <a:off x="5707365" y="5750648"/>
              <a:ext cx="5976664" cy="430887"/>
            </a:xfrm>
            <a:prstGeom prst="rect">
              <a:avLst/>
            </a:prstGeom>
            <a:noFill/>
          </p:spPr>
          <p:txBody>
            <a:bodyPr wrap="square" rtlCol="0">
              <a:spAutoFit/>
            </a:bodyPr>
            <a:lstStyle/>
            <a:p>
              <a:r>
                <a:rPr lang="en-US" dirty="0" smtClean="0"/>
                <a:t>VSB100</a:t>
              </a:r>
              <a:endParaRPr lang="en-US" dirty="0"/>
            </a:p>
          </p:txBody>
        </p:sp>
      </p:grpSp>
      <p:grpSp>
        <p:nvGrpSpPr>
          <p:cNvPr id="61" name="Group 60"/>
          <p:cNvGrpSpPr/>
          <p:nvPr/>
        </p:nvGrpSpPr>
        <p:grpSpPr>
          <a:xfrm>
            <a:off x="6661214" y="2428528"/>
            <a:ext cx="5976664" cy="2500823"/>
            <a:chOff x="6661214" y="2428528"/>
            <a:chExt cx="5976664" cy="2500823"/>
          </a:xfrm>
        </p:grpSpPr>
        <p:pic>
          <p:nvPicPr>
            <p:cNvPr id="48" name="bm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4"/>
            <a:stretch>
              <a:fillRect/>
            </a:stretch>
          </p:blipFill>
          <p:spPr>
            <a:xfrm>
              <a:off x="6661214" y="2843994"/>
              <a:ext cx="1789891" cy="1006027"/>
            </a:xfrm>
            <a:prstGeom prst="rect">
              <a:avLst/>
            </a:prstGeom>
          </p:spPr>
        </p:pic>
        <p:pic>
          <p:nvPicPr>
            <p:cNvPr id="49" name="bmx.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5"/>
            <a:stretch>
              <a:fillRect/>
            </a:stretch>
          </p:blipFill>
          <p:spPr>
            <a:xfrm>
              <a:off x="6661214" y="3923323"/>
              <a:ext cx="1789891" cy="1006028"/>
            </a:xfrm>
            <a:prstGeom prst="rect">
              <a:avLst/>
            </a:prstGeom>
          </p:spPr>
        </p:pic>
        <p:pic>
          <p:nvPicPr>
            <p:cNvPr id="50" name="hummy.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56"/>
            <a:stretch>
              <a:fillRect/>
            </a:stretch>
          </p:blipFill>
          <p:spPr>
            <a:xfrm>
              <a:off x="8571629" y="3915761"/>
              <a:ext cx="1803345" cy="1013590"/>
            </a:xfrm>
            <a:prstGeom prst="rect">
              <a:avLst/>
            </a:prstGeom>
          </p:spPr>
        </p:pic>
        <p:pic>
          <p:nvPicPr>
            <p:cNvPr id="51" name="hummy_orig.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57"/>
            <a:stretch>
              <a:fillRect/>
            </a:stretch>
          </p:blipFill>
          <p:spPr>
            <a:xfrm>
              <a:off x="8581837" y="2842168"/>
              <a:ext cx="1793137" cy="1007852"/>
            </a:xfrm>
            <a:prstGeom prst="rect">
              <a:avLst/>
            </a:prstGeom>
          </p:spPr>
        </p:pic>
        <p:pic>
          <p:nvPicPr>
            <p:cNvPr id="52" name="cheetah.mp4">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58"/>
            <a:stretch>
              <a:fillRect/>
            </a:stretch>
          </p:blipFill>
          <p:spPr>
            <a:xfrm>
              <a:off x="10542226" y="3923323"/>
              <a:ext cx="1789891" cy="1006028"/>
            </a:xfrm>
            <a:prstGeom prst="rect">
              <a:avLst/>
            </a:prstGeom>
          </p:spPr>
        </p:pic>
        <p:pic>
          <p:nvPicPr>
            <p:cNvPr id="53" name="cheetah_orig.mp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59"/>
            <a:stretch>
              <a:fillRect/>
            </a:stretch>
          </p:blipFill>
          <p:spPr>
            <a:xfrm>
              <a:off x="10542226" y="2843992"/>
              <a:ext cx="1789891" cy="1006028"/>
            </a:xfrm>
            <a:prstGeom prst="rect">
              <a:avLst/>
            </a:prstGeom>
          </p:spPr>
        </p:pic>
        <p:sp>
          <p:nvSpPr>
            <p:cNvPr id="47" name="TextBox 46"/>
            <p:cNvSpPr txBox="1"/>
            <p:nvPr/>
          </p:nvSpPr>
          <p:spPr>
            <a:xfrm>
              <a:off x="6661214" y="2428528"/>
              <a:ext cx="5976664" cy="430887"/>
            </a:xfrm>
            <a:prstGeom prst="rect">
              <a:avLst/>
            </a:prstGeom>
            <a:noFill/>
          </p:spPr>
          <p:txBody>
            <a:bodyPr wrap="square" rtlCol="0">
              <a:spAutoFit/>
            </a:bodyPr>
            <a:lstStyle/>
            <a:p>
              <a:r>
                <a:rPr lang="en-US" dirty="0" smtClean="0"/>
                <a:t>SegTrack v2</a:t>
              </a:r>
              <a:endParaRPr lang="en-US" dirty="0"/>
            </a:p>
          </p:txBody>
        </p:sp>
      </p:grpSp>
      <p:grpSp>
        <p:nvGrpSpPr>
          <p:cNvPr id="54" name="Group 53"/>
          <p:cNvGrpSpPr/>
          <p:nvPr/>
        </p:nvGrpSpPr>
        <p:grpSpPr>
          <a:xfrm>
            <a:off x="519518" y="2645973"/>
            <a:ext cx="5976664" cy="2929200"/>
            <a:chOff x="522627" y="2577266"/>
            <a:chExt cx="5976664" cy="2929200"/>
          </a:xfrm>
        </p:grpSpPr>
        <p:grpSp>
          <p:nvGrpSpPr>
            <p:cNvPr id="55" name="Group 54"/>
            <p:cNvGrpSpPr/>
            <p:nvPr/>
          </p:nvGrpSpPr>
          <p:grpSpPr>
            <a:xfrm>
              <a:off x="550502" y="3008153"/>
              <a:ext cx="4936865" cy="2498313"/>
              <a:chOff x="5836108" y="5682247"/>
              <a:chExt cx="7116958" cy="3601555"/>
            </a:xfrm>
          </p:grpSpPr>
          <p:pic>
            <p:nvPicPr>
              <p:cNvPr id="58" name="Picture 2"/>
              <p:cNvPicPr>
                <a:picLocks noChangeAspect="1" noChangeArrowheads="1"/>
              </p:cNvPicPr>
              <p:nvPr/>
            </p:nvPicPr>
            <p:blipFill rotWithShape="1">
              <a:blip r:embed="rId60">
                <a:extLst>
                  <a:ext uri="{28A0092B-C50C-407E-A947-70E740481C1C}">
                    <a14:useLocalDpi xmlns:a14="http://schemas.microsoft.com/office/drawing/2010/main" val="0"/>
                  </a:ext>
                </a:extLst>
              </a:blip>
              <a:srcRect r="20124"/>
              <a:stretch/>
            </p:blipFill>
            <p:spPr bwMode="auto">
              <a:xfrm>
                <a:off x="5836108" y="8107586"/>
                <a:ext cx="7116958" cy="117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p:cNvPicPr>
                <a:picLocks noChangeAspect="1" noChangeArrowheads="1"/>
              </p:cNvPicPr>
              <p:nvPr/>
            </p:nvPicPr>
            <p:blipFill rotWithShape="1">
              <a:blip r:embed="rId61">
                <a:extLst>
                  <a:ext uri="{28A0092B-C50C-407E-A947-70E740481C1C}">
                    <a14:useLocalDpi xmlns:a14="http://schemas.microsoft.com/office/drawing/2010/main" val="0"/>
                  </a:ext>
                </a:extLst>
              </a:blip>
              <a:srcRect r="20152"/>
              <a:stretch/>
            </p:blipFill>
            <p:spPr bwMode="auto">
              <a:xfrm>
                <a:off x="5848299" y="568224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rotWithShape="1">
              <a:blip r:embed="rId62">
                <a:extLst>
                  <a:ext uri="{28A0092B-C50C-407E-A947-70E740481C1C}">
                    <a14:useLocalDpi xmlns:a14="http://schemas.microsoft.com/office/drawing/2010/main" val="0"/>
                  </a:ext>
                </a:extLst>
              </a:blip>
              <a:srcRect r="20152"/>
              <a:stretch/>
            </p:blipFill>
            <p:spPr bwMode="auto">
              <a:xfrm>
                <a:off x="5848299" y="689491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TextBox 56"/>
            <p:cNvSpPr txBox="1"/>
            <p:nvPr/>
          </p:nvSpPr>
          <p:spPr>
            <a:xfrm>
              <a:off x="522627" y="2577266"/>
              <a:ext cx="5976664" cy="430887"/>
            </a:xfrm>
            <a:prstGeom prst="rect">
              <a:avLst/>
            </a:prstGeom>
            <a:noFill/>
          </p:spPr>
          <p:txBody>
            <a:bodyPr wrap="square" rtlCol="0">
              <a:spAutoFit/>
            </a:bodyPr>
            <a:lstStyle/>
            <a:p>
              <a:r>
                <a:rPr lang="en-US" dirty="0" smtClean="0"/>
                <a:t>LIBSVX</a:t>
              </a:r>
              <a:endParaRPr lang="en-US" dirty="0"/>
            </a:p>
          </p:txBody>
        </p:sp>
      </p:grpSp>
    </p:spTree>
    <p:extLst>
      <p:ext uri="{BB962C8B-B14F-4D97-AF65-F5344CB8AC3E}">
        <p14:creationId xmlns:p14="http://schemas.microsoft.com/office/powerpoint/2010/main" val="1646817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1"/>
                                        </p:tgtEl>
                                        <p:attrNameLst>
                                          <p:attrName>style.opacity</p:attrName>
                                        </p:attrNameLst>
                                      </p:cBhvr>
                                      <p:to>
                                        <p:strVal val="0.5"/>
                                      </p:to>
                                    </p:set>
                                    <p:animEffect filter="image" prLst="opacity: 0.5">
                                      <p:cBhvr rctx="IE">
                                        <p:cTn id="7" dur="indefinite"/>
                                        <p:tgtEl>
                                          <p:spTgt spid="61"/>
                                        </p:tgtEl>
                                      </p:cBhvr>
                                    </p:animEffect>
                                  </p:childTnLst>
                                </p:cTn>
                              </p:par>
                              <p:par>
                                <p:cTn id="8" presetID="9" presetClass="emph" presetSubtype="0" nodeType="withEffect">
                                  <p:stCondLst>
                                    <p:cond delay="0"/>
                                  </p:stCondLst>
                                  <p:childTnLst>
                                    <p:set>
                                      <p:cBhvr rctx="PPT">
                                        <p:cTn id="9" dur="indefinite"/>
                                        <p:tgtEl>
                                          <p:spTgt spid="54"/>
                                        </p:tgtEl>
                                        <p:attrNameLst>
                                          <p:attrName>style.opacity</p:attrName>
                                        </p:attrNameLst>
                                      </p:cBhvr>
                                      <p:to>
                                        <p:strVal val="0.5"/>
                                      </p:to>
                                    </p:set>
                                    <p:animEffect filter="image" prLst="opacity: 0.5">
                                      <p:cBhvr rctx="IE">
                                        <p:cTn id="10" dur="indefinite"/>
                                        <p:tgtEl>
                                          <p:spTgt spid="54"/>
                                        </p:tgtEl>
                                      </p:cBhvr>
                                    </p:animEffect>
                                  </p:childTnLst>
                                </p:cTn>
                              </p:par>
                              <p:par>
                                <p:cTn id="11" presetID="9" presetClass="emph" presetSubtype="0" nodeType="withEffect">
                                  <p:stCondLst>
                                    <p:cond delay="0"/>
                                  </p:stCondLst>
                                  <p:childTnLst>
                                    <p:set>
                                      <p:cBhvr rctx="PPT">
                                        <p:cTn id="12" dur="indefinite"/>
                                        <p:tgtEl>
                                          <p:spTgt spid="63"/>
                                        </p:tgtEl>
                                        <p:attrNameLst>
                                          <p:attrName>style.opacity</p:attrName>
                                        </p:attrNameLst>
                                      </p:cBhvr>
                                      <p:to>
                                        <p:strVal val="0.5"/>
                                      </p:to>
                                    </p:set>
                                    <p:animEffect filter="image" prLst="opacity: 0.5">
                                      <p:cBhvr rctx="IE">
                                        <p:cTn id="13" dur="indefinite"/>
                                        <p:tgtEl>
                                          <p:spTgt spid="63"/>
                                        </p:tgtEl>
                                      </p:cBhvr>
                                    </p:animEffect>
                                  </p:childTnLst>
                                </p:cTn>
                              </p:par>
                            </p:childTnLst>
                          </p:cTn>
                        </p:par>
                        <p:par>
                          <p:cTn id="14" fill="hold">
                            <p:stCondLst>
                              <p:cond delay="0"/>
                            </p:stCondLst>
                            <p:childTnLst>
                              <p:par>
                                <p:cTn id="15" presetID="26" presetClass="emph" presetSubtype="0" fill="hold" nodeType="afterEffect">
                                  <p:stCondLst>
                                    <p:cond delay="0"/>
                                  </p:stCondLst>
                                  <p:childTnLst>
                                    <p:animEffect transition="out" filter="fade">
                                      <p:cBhvr>
                                        <p:cTn id="16" dur="1000" tmFilter="0, 0; .2, .5; .8, .5; 1, 0"/>
                                        <p:tgtEl>
                                          <p:spTgt spid="62"/>
                                        </p:tgtEl>
                                      </p:cBhvr>
                                    </p:animEffect>
                                    <p:animScale>
                                      <p:cBhvr>
                                        <p:cTn id="17" dur="50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4"/>
                </p:tgtEl>
              </p:cMediaNode>
            </p:video>
            <p:video>
              <p:cMediaNode vol="80000">
                <p:cTn id="19" fill="hold" display="0">
                  <p:stCondLst>
                    <p:cond delay="indefinite"/>
                  </p:stCondLst>
                </p:cTn>
                <p:tgtEl>
                  <p:spTgt spid="26"/>
                </p:tgtEl>
              </p:cMediaNode>
            </p:video>
            <p:video>
              <p:cMediaNode vol="80000">
                <p:cTn id="20" fill="hold" display="0">
                  <p:stCondLst>
                    <p:cond delay="indefinite"/>
                  </p:stCondLst>
                </p:cTn>
                <p:tgtEl>
                  <p:spTgt spid="27"/>
                </p:tgtEl>
              </p:cMediaNode>
            </p:video>
            <p:video>
              <p:cMediaNode vol="80000">
                <p:cTn id="21" fill="hold" display="0">
                  <p:stCondLst>
                    <p:cond delay="indefinite"/>
                  </p:stCondLst>
                </p:cTn>
                <p:tgtEl>
                  <p:spTgt spid="28"/>
                </p:tgtEl>
              </p:cMediaNode>
            </p:video>
            <p:video>
              <p:cMediaNode vol="80000">
                <p:cTn id="22" fill="hold" display="0">
                  <p:stCondLst>
                    <p:cond delay="indefinite"/>
                  </p:stCondLst>
                </p:cTn>
                <p:tgtEl>
                  <p:spTgt spid="29"/>
                </p:tgtEl>
              </p:cMediaNode>
            </p:video>
            <p:video>
              <p:cMediaNode vol="80000">
                <p:cTn id="23" fill="hold" display="0">
                  <p:stCondLst>
                    <p:cond delay="indefinite"/>
                  </p:stCondLst>
                </p:cTn>
                <p:tgtEl>
                  <p:spTgt spid="48"/>
                </p:tgtEl>
              </p:cMediaNode>
            </p:video>
            <p:video>
              <p:cMediaNode vol="80000">
                <p:cTn id="24" fill="hold" display="0">
                  <p:stCondLst>
                    <p:cond delay="indefinite"/>
                  </p:stCondLst>
                </p:cTn>
                <p:tgtEl>
                  <p:spTgt spid="49"/>
                </p:tgtEl>
              </p:cMediaNode>
            </p:video>
            <p:video>
              <p:cMediaNode vol="80000">
                <p:cTn id="25" fill="hold" display="0">
                  <p:stCondLst>
                    <p:cond delay="indefinite"/>
                  </p:stCondLst>
                </p:cTn>
                <p:tgtEl>
                  <p:spTgt spid="50"/>
                </p:tgtEl>
              </p:cMediaNode>
            </p:video>
            <p:video>
              <p:cMediaNode vol="80000">
                <p:cTn id="26" fill="hold" display="0">
                  <p:stCondLst>
                    <p:cond delay="indefinite"/>
                  </p:stCondLst>
                </p:cTn>
                <p:tgtEl>
                  <p:spTgt spid="51"/>
                </p:tgtEl>
              </p:cMediaNode>
            </p:video>
            <p:video>
              <p:cMediaNode vol="80000">
                <p:cTn id="27" fill="hold" display="0">
                  <p:stCondLst>
                    <p:cond delay="indefinite"/>
                  </p:stCondLst>
                </p:cTn>
                <p:tgtEl>
                  <p:spTgt spid="52"/>
                </p:tgtEl>
              </p:cMediaNode>
            </p:video>
            <p:video>
              <p:cMediaNode vol="80000">
                <p:cTn id="28" fill="hold" display="0">
                  <p:stCondLst>
                    <p:cond delay="indefinite"/>
                  </p:stCondLst>
                </p:cTn>
                <p:tgtEl>
                  <p:spTgt spid="5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VSB100   [Galasso et al. </a:t>
            </a:r>
            <a:r>
              <a:rPr lang="en-US" i="1" dirty="0" smtClean="0"/>
              <a:t>ICCV</a:t>
            </a:r>
            <a:r>
              <a:rPr lang="en-US" dirty="0" smtClean="0"/>
              <a:t>’13]</a:t>
            </a:r>
            <a:endParaRPr lang="en-US" dirty="0"/>
          </a:p>
        </p:txBody>
      </p:sp>
      <p:sp>
        <p:nvSpPr>
          <p:cNvPr id="3" name="Content Placeholder 2"/>
          <p:cNvSpPr>
            <a:spLocks noGrp="1"/>
          </p:cNvSpPr>
          <p:nvPr>
            <p:ph idx="1"/>
          </p:nvPr>
        </p:nvSpPr>
        <p:spPr>
          <a:xfrm>
            <a:off x="368300" y="1564432"/>
            <a:ext cx="12496800" cy="7452568"/>
          </a:xfrm>
        </p:spPr>
        <p:txBody>
          <a:bodyPr/>
          <a:lstStyle/>
          <a:p>
            <a:r>
              <a:rPr lang="en-US" dirty="0" smtClean="0"/>
              <a:t>Multiple human annotations</a:t>
            </a:r>
          </a:p>
          <a:p>
            <a:endParaRPr lang="en-US" dirty="0"/>
          </a:p>
          <a:p>
            <a:endParaRPr lang="en-US" dirty="0" smtClean="0"/>
          </a:p>
          <a:p>
            <a:endParaRPr lang="en-US" dirty="0"/>
          </a:p>
          <a:p>
            <a:endParaRPr lang="en-US" dirty="0" smtClean="0"/>
          </a:p>
          <a:p>
            <a:endParaRPr lang="en-US" sz="4000" dirty="0" smtClean="0"/>
          </a:p>
          <a:p>
            <a:pPr marL="10658475" lvl="1" defTabSz="8610600"/>
            <a:r>
              <a:rPr lang="en-US" dirty="0" smtClean="0"/>
              <a:t>Video seg</a:t>
            </a:r>
          </a:p>
          <a:p>
            <a:pPr marL="10658475" lvl="1" defTabSz="8610600"/>
            <a:r>
              <a:rPr lang="en-US" dirty="0" smtClean="0"/>
              <a:t>Image seg</a:t>
            </a:r>
          </a:p>
          <a:p>
            <a:pPr marL="10658475" lvl="1" defTabSz="8610600"/>
            <a:r>
              <a:rPr lang="en-US" dirty="0" smtClean="0"/>
              <a:t>Baseline</a:t>
            </a:r>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11</a:t>
            </a:fld>
            <a:endParaRPr lang="en-US" altLang="en-US" dirty="0"/>
          </a:p>
        </p:txBody>
      </p:sp>
      <p:grpSp>
        <p:nvGrpSpPr>
          <p:cNvPr id="5" name="Group 4"/>
          <p:cNvGrpSpPr>
            <a:grpSpLocks/>
          </p:cNvGrpSpPr>
          <p:nvPr/>
        </p:nvGrpSpPr>
        <p:grpSpPr bwMode="auto">
          <a:xfrm>
            <a:off x="885776" y="2085852"/>
            <a:ext cx="11738024" cy="2480984"/>
            <a:chOff x="0" y="3868738"/>
            <a:chExt cx="13004800" cy="2749550"/>
          </a:xfrm>
        </p:grpSpPr>
        <p:pic>
          <p:nvPicPr>
            <p:cNvPr id="6" name="Content Placeholder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0963"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3868738"/>
              <a:ext cx="252095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4475"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85438"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485438"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864475"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41925" y="5303838"/>
              <a:ext cx="2520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27313"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0"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p:cNvGrpSpPr/>
          <p:nvPr/>
        </p:nvGrpSpPr>
        <p:grpSpPr>
          <a:xfrm>
            <a:off x="5278264" y="4661019"/>
            <a:ext cx="5256584" cy="4604553"/>
            <a:chOff x="5278264" y="4661019"/>
            <a:chExt cx="5256584" cy="4604553"/>
          </a:xfrm>
        </p:grpSpPr>
        <p:pic>
          <p:nvPicPr>
            <p:cNvPr id="18" name="Picture 9"/>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278264" y="4661019"/>
              <a:ext cx="5063242" cy="46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3"/>
            <p:cNvSpPr txBox="1">
              <a:spLocks noChangeArrowheads="1"/>
            </p:cNvSpPr>
            <p:nvPr/>
          </p:nvSpPr>
          <p:spPr bwMode="auto">
            <a:xfrm>
              <a:off x="7186968" y="4693736"/>
              <a:ext cx="33478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200"/>
                </a:spcBef>
                <a:buClr>
                  <a:srgbClr val="1A1A1A"/>
                </a:buClr>
                <a:buSzPct val="100000"/>
                <a:buFont typeface="Helvetica Neue Light"/>
                <a:buChar char="•"/>
                <a:defRPr sz="3000">
                  <a:solidFill>
                    <a:srgbClr val="1A1A1A"/>
                  </a:solidFill>
                  <a:latin typeface="Helvetica Neue Light"/>
                  <a:ea typeface="ヒラギノ角ゴ ProN W3"/>
                  <a:cs typeface="ヒラギノ角ゴ ProN W3"/>
                  <a:sym typeface="Helvetica Neue Light"/>
                </a:defRPr>
              </a:lvl1pPr>
              <a:lvl2pPr marL="742950" indent="-285750" eaLnBrk="0" hangingPunct="0">
                <a:spcBef>
                  <a:spcPts val="1200"/>
                </a:spcBef>
                <a:buClr>
                  <a:srgbClr val="1A1A1A"/>
                </a:buClr>
                <a:buSzPct val="100000"/>
                <a:buFont typeface="Helvetica Neue Light"/>
                <a:buChar char="‣"/>
                <a:defRPr sz="2400">
                  <a:solidFill>
                    <a:srgbClr val="1A1A1A"/>
                  </a:solidFill>
                  <a:latin typeface="Helvetica Neue Light"/>
                  <a:ea typeface="ヒラギノ角ゴ ProN W3"/>
                  <a:cs typeface="ヒラギノ角ゴ ProN W3"/>
                  <a:sym typeface="Helvetica Neue Light"/>
                </a:defRPr>
              </a:lvl2pPr>
              <a:lvl3pPr marL="1143000" indent="-228600" eaLnBrk="0" hangingPunct="0">
                <a:spcBef>
                  <a:spcPts val="1200"/>
                </a:spcBef>
                <a:buClr>
                  <a:srgbClr val="1A1A1A"/>
                </a:buClr>
                <a:buSzPct val="129000"/>
                <a:buFont typeface="Helvetica Neue Light"/>
                <a:buChar char="-"/>
                <a:defRPr sz="2200">
                  <a:solidFill>
                    <a:srgbClr val="1A1A1A"/>
                  </a:solidFill>
                  <a:latin typeface="Helvetica Neue Light"/>
                  <a:ea typeface="ヒラギノ角ゴ ProN W3"/>
                  <a:cs typeface="ヒラギノ角ゴ ProN W3"/>
                  <a:sym typeface="Helvetica Neue Light"/>
                </a:defRPr>
              </a:lvl3pPr>
              <a:lvl4pPr marL="1600200" indent="-228600" eaLnBrk="0" hangingPunct="0">
                <a:spcBef>
                  <a:spcPts val="1200"/>
                </a:spcBef>
                <a:buSzPct val="129000"/>
                <a:buFont typeface="Helvetica Neue Light"/>
                <a:buChar char="•"/>
                <a:defRPr sz="2000">
                  <a:solidFill>
                    <a:srgbClr val="1A1A1A"/>
                  </a:solidFill>
                  <a:latin typeface="Helvetica Neue Light"/>
                  <a:ea typeface="ヒラギノ角ゴ ProN W3"/>
                  <a:cs typeface="ヒラギノ角ゴ ProN W3"/>
                  <a:sym typeface="Helvetica Neue Light"/>
                </a:defRPr>
              </a:lvl4pPr>
              <a:lvl5pPr marL="2057400" indent="-228600" eaLnBrk="0" hangingPunct="0">
                <a:spcBef>
                  <a:spcPts val="1200"/>
                </a:spcBef>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5pPr>
              <a:lvl6pPr marL="25146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6pPr>
              <a:lvl7pPr marL="29718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7pPr>
              <a:lvl8pPr marL="34290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8pPr>
              <a:lvl9pPr marL="38862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9pPr>
            </a:lstStyle>
            <a:p>
              <a:pPr eaLnBrk="1" hangingPunct="1">
                <a:spcBef>
                  <a:spcPct val="0"/>
                </a:spcBef>
                <a:buClrTx/>
                <a:buSzTx/>
                <a:buFontTx/>
                <a:buNone/>
              </a:pPr>
              <a:r>
                <a:rPr lang="en-US" altLang="en-US" sz="2200" dirty="0" smtClean="0">
                  <a:solidFill>
                    <a:srgbClr val="000000"/>
                  </a:solidFill>
                  <a:latin typeface="Arial" pitchFamily="34" charset="0"/>
                  <a:sym typeface="Arial" pitchFamily="34" charset="0"/>
                </a:rPr>
                <a:t>Volume Precision-Recall</a:t>
              </a:r>
              <a:endParaRPr lang="en-US" altLang="en-US" sz="2200" dirty="0">
                <a:solidFill>
                  <a:srgbClr val="000000"/>
                </a:solidFill>
                <a:latin typeface="Arial" pitchFamily="34" charset="0"/>
                <a:sym typeface="Arial" pitchFamily="34" charset="0"/>
              </a:endParaRPr>
            </a:p>
          </p:txBody>
        </p:sp>
      </p:grpSp>
      <p:grpSp>
        <p:nvGrpSpPr>
          <p:cNvPr id="50" name="Group 49"/>
          <p:cNvGrpSpPr/>
          <p:nvPr/>
        </p:nvGrpSpPr>
        <p:grpSpPr>
          <a:xfrm>
            <a:off x="93688" y="4660777"/>
            <a:ext cx="5184577" cy="4608512"/>
            <a:chOff x="93688" y="4660777"/>
            <a:chExt cx="5184577" cy="4608512"/>
          </a:xfrm>
        </p:grpSpPr>
        <p:pic>
          <p:nvPicPr>
            <p:cNvPr id="17" name="Picture 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3688" y="4660777"/>
              <a:ext cx="5067596"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p:cNvSpPr txBox="1">
              <a:spLocks noChangeArrowheads="1"/>
            </p:cNvSpPr>
            <p:nvPr/>
          </p:nvSpPr>
          <p:spPr bwMode="auto">
            <a:xfrm>
              <a:off x="1759665" y="4681984"/>
              <a:ext cx="3518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1200"/>
                </a:spcBef>
                <a:buClr>
                  <a:srgbClr val="1A1A1A"/>
                </a:buClr>
                <a:buSzPct val="100000"/>
                <a:buFont typeface="Helvetica Neue Light"/>
                <a:buChar char="•"/>
                <a:defRPr sz="3000">
                  <a:solidFill>
                    <a:srgbClr val="1A1A1A"/>
                  </a:solidFill>
                  <a:latin typeface="Helvetica Neue Light"/>
                  <a:ea typeface="ヒラギノ角ゴ ProN W3"/>
                  <a:cs typeface="ヒラギノ角ゴ ProN W3"/>
                  <a:sym typeface="Helvetica Neue Light"/>
                </a:defRPr>
              </a:lvl1pPr>
              <a:lvl2pPr marL="742950" indent="-285750" eaLnBrk="0" hangingPunct="0">
                <a:spcBef>
                  <a:spcPts val="1200"/>
                </a:spcBef>
                <a:buClr>
                  <a:srgbClr val="1A1A1A"/>
                </a:buClr>
                <a:buSzPct val="100000"/>
                <a:buFont typeface="Helvetica Neue Light"/>
                <a:buChar char="‣"/>
                <a:defRPr sz="2400">
                  <a:solidFill>
                    <a:srgbClr val="1A1A1A"/>
                  </a:solidFill>
                  <a:latin typeface="Helvetica Neue Light"/>
                  <a:ea typeface="ヒラギノ角ゴ ProN W3"/>
                  <a:cs typeface="ヒラギノ角ゴ ProN W3"/>
                  <a:sym typeface="Helvetica Neue Light"/>
                </a:defRPr>
              </a:lvl2pPr>
              <a:lvl3pPr marL="1143000" indent="-228600" eaLnBrk="0" hangingPunct="0">
                <a:spcBef>
                  <a:spcPts val="1200"/>
                </a:spcBef>
                <a:buClr>
                  <a:srgbClr val="1A1A1A"/>
                </a:buClr>
                <a:buSzPct val="129000"/>
                <a:buFont typeface="Helvetica Neue Light"/>
                <a:buChar char="-"/>
                <a:defRPr sz="2200">
                  <a:solidFill>
                    <a:srgbClr val="1A1A1A"/>
                  </a:solidFill>
                  <a:latin typeface="Helvetica Neue Light"/>
                  <a:ea typeface="ヒラギノ角ゴ ProN W3"/>
                  <a:cs typeface="ヒラギノ角ゴ ProN W3"/>
                  <a:sym typeface="Helvetica Neue Light"/>
                </a:defRPr>
              </a:lvl3pPr>
              <a:lvl4pPr marL="1600200" indent="-228600" eaLnBrk="0" hangingPunct="0">
                <a:spcBef>
                  <a:spcPts val="1200"/>
                </a:spcBef>
                <a:buSzPct val="129000"/>
                <a:buFont typeface="Helvetica Neue Light"/>
                <a:buChar char="•"/>
                <a:defRPr sz="2000">
                  <a:solidFill>
                    <a:srgbClr val="1A1A1A"/>
                  </a:solidFill>
                  <a:latin typeface="Helvetica Neue Light"/>
                  <a:ea typeface="ヒラギノ角ゴ ProN W3"/>
                  <a:cs typeface="ヒラギノ角ゴ ProN W3"/>
                  <a:sym typeface="Helvetica Neue Light"/>
                </a:defRPr>
              </a:lvl4pPr>
              <a:lvl5pPr marL="2057400" indent="-228600" eaLnBrk="0" hangingPunct="0">
                <a:spcBef>
                  <a:spcPts val="1200"/>
                </a:spcBef>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5pPr>
              <a:lvl6pPr marL="25146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6pPr>
              <a:lvl7pPr marL="29718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7pPr>
              <a:lvl8pPr marL="34290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8pPr>
              <a:lvl9pPr marL="3886200" indent="-228600" eaLnBrk="0" fontAlgn="base" hangingPunct="0">
                <a:spcBef>
                  <a:spcPts val="1200"/>
                </a:spcBef>
                <a:spcAft>
                  <a:spcPct val="0"/>
                </a:spcAft>
                <a:buSzPct val="110000"/>
                <a:buFont typeface="Helvetica Neue Light"/>
                <a:buChar char="‣"/>
                <a:defRPr sz="1600">
                  <a:solidFill>
                    <a:srgbClr val="1A1A1A"/>
                  </a:solidFill>
                  <a:latin typeface="Helvetica Neue Light"/>
                  <a:ea typeface="ヒラギノ角ゴ ProN W3"/>
                  <a:cs typeface="ヒラギノ角ゴ ProN W3"/>
                  <a:sym typeface="Helvetica Neue Light"/>
                </a:defRPr>
              </a:lvl9pPr>
            </a:lstStyle>
            <a:p>
              <a:pPr eaLnBrk="1" hangingPunct="1">
                <a:spcBef>
                  <a:spcPct val="0"/>
                </a:spcBef>
                <a:buClrTx/>
                <a:buSzTx/>
                <a:buFontTx/>
                <a:buNone/>
              </a:pPr>
              <a:r>
                <a:rPr lang="en-US" altLang="en-US" sz="2200" dirty="0" smtClean="0">
                  <a:solidFill>
                    <a:srgbClr val="000000"/>
                  </a:solidFill>
                  <a:latin typeface="Arial" pitchFamily="34" charset="0"/>
                  <a:sym typeface="Arial" pitchFamily="34" charset="0"/>
                </a:rPr>
                <a:t>Boundary Precision-Recall</a:t>
              </a:r>
              <a:endParaRPr lang="en-US" altLang="en-US" sz="2200" dirty="0">
                <a:solidFill>
                  <a:srgbClr val="000000"/>
                </a:solidFill>
                <a:latin typeface="Arial" pitchFamily="34" charset="0"/>
                <a:sym typeface="Arial" pitchFamily="34" charset="0"/>
              </a:endParaRPr>
            </a:p>
          </p:txBody>
        </p:sp>
      </p:grpSp>
      <p:grpSp>
        <p:nvGrpSpPr>
          <p:cNvPr id="19" name="Group 18"/>
          <p:cNvGrpSpPr/>
          <p:nvPr/>
        </p:nvGrpSpPr>
        <p:grpSpPr>
          <a:xfrm>
            <a:off x="2829992" y="6460976"/>
            <a:ext cx="5765513" cy="1264319"/>
            <a:chOff x="2829992" y="6460976"/>
            <a:chExt cx="5765513" cy="1264319"/>
          </a:xfrm>
        </p:grpSpPr>
        <p:sp>
          <p:nvSpPr>
            <p:cNvPr id="22" name="Oval 21"/>
            <p:cNvSpPr/>
            <p:nvPr/>
          </p:nvSpPr>
          <p:spPr bwMode="auto">
            <a:xfrm>
              <a:off x="2829992" y="6822790"/>
              <a:ext cx="292905" cy="292905"/>
            </a:xfrm>
            <a:prstGeom prst="ellipse">
              <a:avLst/>
            </a:prstGeom>
            <a:noFill/>
            <a:ln w="38100" cap="flat" cmpd="sng" algn="ctr">
              <a:solidFill>
                <a:srgbClr val="292E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3" name="Oval 22"/>
            <p:cNvSpPr/>
            <p:nvPr/>
          </p:nvSpPr>
          <p:spPr bwMode="auto">
            <a:xfrm>
              <a:off x="7663432" y="6935347"/>
              <a:ext cx="292905" cy="292905"/>
            </a:xfrm>
            <a:prstGeom prst="ellipse">
              <a:avLst/>
            </a:prstGeom>
            <a:noFill/>
            <a:ln w="38100" cap="flat" cmpd="sng" algn="ctr">
              <a:solidFill>
                <a:srgbClr val="292E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2" name="Oval 31"/>
            <p:cNvSpPr/>
            <p:nvPr/>
          </p:nvSpPr>
          <p:spPr bwMode="auto">
            <a:xfrm>
              <a:off x="3263114" y="7228252"/>
              <a:ext cx="292905" cy="292905"/>
            </a:xfrm>
            <a:prstGeom prst="ellipse">
              <a:avLst/>
            </a:prstGeom>
            <a:noFill/>
            <a:ln w="38100" cap="flat" cmpd="sng" algn="ctr">
              <a:solidFill>
                <a:srgbClr val="00CC5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3" name="Oval 32"/>
            <p:cNvSpPr/>
            <p:nvPr/>
          </p:nvSpPr>
          <p:spPr bwMode="auto">
            <a:xfrm>
              <a:off x="8302600" y="6958897"/>
              <a:ext cx="292905" cy="292905"/>
            </a:xfrm>
            <a:prstGeom prst="ellipse">
              <a:avLst/>
            </a:prstGeom>
            <a:noFill/>
            <a:ln w="38100" cap="flat" cmpd="sng" algn="ctr">
              <a:solidFill>
                <a:srgbClr val="00CC5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4" name="Oval 33"/>
            <p:cNvSpPr/>
            <p:nvPr/>
          </p:nvSpPr>
          <p:spPr bwMode="auto">
            <a:xfrm>
              <a:off x="4197791" y="7432390"/>
              <a:ext cx="292905" cy="292905"/>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5" name="Oval 34"/>
            <p:cNvSpPr/>
            <p:nvPr/>
          </p:nvSpPr>
          <p:spPr bwMode="auto">
            <a:xfrm>
              <a:off x="7691281" y="6460976"/>
              <a:ext cx="292905" cy="292905"/>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grpSp>
        <p:nvGrpSpPr>
          <p:cNvPr id="48" name="Group 47"/>
          <p:cNvGrpSpPr/>
          <p:nvPr/>
        </p:nvGrpSpPr>
        <p:grpSpPr>
          <a:xfrm>
            <a:off x="4312071" y="6314523"/>
            <a:ext cx="2339218" cy="953571"/>
            <a:chOff x="4312071" y="6314523"/>
            <a:chExt cx="2339218" cy="953571"/>
          </a:xfrm>
        </p:grpSpPr>
        <p:sp>
          <p:nvSpPr>
            <p:cNvPr id="36" name="Oval 35"/>
            <p:cNvSpPr/>
            <p:nvPr/>
          </p:nvSpPr>
          <p:spPr bwMode="auto">
            <a:xfrm>
              <a:off x="4312071" y="6975189"/>
              <a:ext cx="292905" cy="292905"/>
            </a:xfrm>
            <a:prstGeom prst="ellipse">
              <a:avLst/>
            </a:prstGeom>
            <a:noFill/>
            <a:ln w="38100" cap="flat" cmpd="sng" algn="ctr">
              <a:solidFill>
                <a:srgbClr val="FF33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7" name="Oval 36"/>
            <p:cNvSpPr/>
            <p:nvPr/>
          </p:nvSpPr>
          <p:spPr bwMode="auto">
            <a:xfrm>
              <a:off x="6358384" y="6314523"/>
              <a:ext cx="292905" cy="292905"/>
            </a:xfrm>
            <a:prstGeom prst="ellipse">
              <a:avLst/>
            </a:prstGeom>
            <a:noFill/>
            <a:ln w="38100" cap="flat" cmpd="sng" algn="ctr">
              <a:solidFill>
                <a:srgbClr val="FF33CC"/>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grpSp>
        <p:nvGrpSpPr>
          <p:cNvPr id="49" name="Group 48"/>
          <p:cNvGrpSpPr/>
          <p:nvPr/>
        </p:nvGrpSpPr>
        <p:grpSpPr>
          <a:xfrm>
            <a:off x="4191441" y="6244952"/>
            <a:ext cx="4258501" cy="1129752"/>
            <a:chOff x="4191441" y="6244952"/>
            <a:chExt cx="4258501" cy="1129752"/>
          </a:xfrm>
        </p:grpSpPr>
        <p:sp>
          <p:nvSpPr>
            <p:cNvPr id="38" name="Oval 37"/>
            <p:cNvSpPr/>
            <p:nvPr/>
          </p:nvSpPr>
          <p:spPr bwMode="auto">
            <a:xfrm>
              <a:off x="4191441" y="7081799"/>
              <a:ext cx="292905" cy="292905"/>
            </a:xfrm>
            <a:prstGeom prst="ellipse">
              <a:avLst/>
            </a:prstGeom>
            <a:noFill/>
            <a:ln w="38100" cap="flat" cmpd="sng" algn="ctr">
              <a:solidFill>
                <a:srgbClr val="05E1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39" name="Oval 38"/>
            <p:cNvSpPr/>
            <p:nvPr/>
          </p:nvSpPr>
          <p:spPr bwMode="auto">
            <a:xfrm>
              <a:off x="8157037" y="6244952"/>
              <a:ext cx="292905" cy="292905"/>
            </a:xfrm>
            <a:prstGeom prst="ellipse">
              <a:avLst/>
            </a:prstGeom>
            <a:noFill/>
            <a:ln w="38100" cap="flat" cmpd="sng" algn="ctr">
              <a:solidFill>
                <a:srgbClr val="05E1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spTree>
    <p:extLst>
      <p:ext uri="{BB962C8B-B14F-4D97-AF65-F5344CB8AC3E}">
        <p14:creationId xmlns:p14="http://schemas.microsoft.com/office/powerpoint/2010/main" val="2441965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368300" y="2752564"/>
            <a:ext cx="12496800" cy="6264435"/>
          </a:xfrm>
        </p:spPr>
        <p:txBody>
          <a:bodyPr/>
          <a:lstStyle/>
          <a:p>
            <a:pPr marL="279400" indent="0">
              <a:buNone/>
            </a:pPr>
            <a:r>
              <a:rPr lang="en-US" dirty="0" smtClean="0"/>
              <a:t>Dense full day program</a:t>
            </a:r>
          </a:p>
          <a:p>
            <a:endParaRPr lang="en-US" dirty="0"/>
          </a:p>
          <a:p>
            <a:r>
              <a:rPr lang="en-US" dirty="0" smtClean="0"/>
              <a:t>5 Invited speakers</a:t>
            </a:r>
          </a:p>
          <a:p>
            <a:endParaRPr lang="en-US" dirty="0" smtClean="0"/>
          </a:p>
          <a:p>
            <a:r>
              <a:rPr lang="en-US" dirty="0" smtClean="0"/>
              <a:t>7 short talks</a:t>
            </a:r>
          </a:p>
          <a:p>
            <a:pPr lvl="1"/>
            <a:r>
              <a:rPr lang="en-US" dirty="0" smtClean="0"/>
              <a:t>Poster at lunch and coffee </a:t>
            </a:r>
            <a:r>
              <a:rPr lang="en-US" dirty="0" smtClean="0"/>
              <a:t>breaks</a:t>
            </a:r>
          </a:p>
          <a:p>
            <a:pPr lvl="1"/>
            <a:r>
              <a:rPr lang="en-US" dirty="0" smtClean="0"/>
              <a:t>Posters behind the room</a:t>
            </a:r>
            <a:endParaRPr lang="en-US" dirty="0" smtClean="0"/>
          </a:p>
          <a:p>
            <a:r>
              <a:rPr lang="en-US" dirty="0" smtClean="0"/>
              <a:t>Short presentation by Michael Black</a:t>
            </a:r>
          </a:p>
          <a:p>
            <a:r>
              <a:rPr lang="en-US" smtClean="0"/>
              <a:t>Panel </a:t>
            </a:r>
            <a:r>
              <a:rPr lang="en-US" smtClean="0"/>
              <a:t>discussion: 4:30PM</a:t>
            </a:r>
            <a:endParaRPr lang="en-US" dirty="0" smtClean="0"/>
          </a:p>
          <a:p>
            <a:pPr lvl="1"/>
            <a:r>
              <a:rPr lang="en-US" dirty="0" smtClean="0"/>
              <a:t>All invited speakers are invited to the panel</a:t>
            </a:r>
            <a:endParaRPr lang="en-US" dirty="0" smtClean="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12</a:t>
            </a:fld>
            <a:endParaRPr lang="en-US" altLang="en-US" dirty="0"/>
          </a:p>
        </p:txBody>
      </p:sp>
      <p:grpSp>
        <p:nvGrpSpPr>
          <p:cNvPr id="5" name="Program"/>
          <p:cNvGrpSpPr/>
          <p:nvPr/>
        </p:nvGrpSpPr>
        <p:grpSpPr>
          <a:xfrm>
            <a:off x="9521973" y="1564433"/>
            <a:ext cx="2812431" cy="7762574"/>
            <a:chOff x="9003880" y="1060378"/>
            <a:chExt cx="5476625" cy="15116005"/>
          </a:xfrm>
        </p:grpSpPr>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1672"/>
            <a:stretch/>
          </p:blipFill>
          <p:spPr bwMode="auto">
            <a:xfrm>
              <a:off x="9022679" y="1060378"/>
              <a:ext cx="5457826" cy="4627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3404" y="5740897"/>
              <a:ext cx="5410201" cy="2828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870"/>
            <a:stretch/>
          </p:blipFill>
          <p:spPr bwMode="auto">
            <a:xfrm>
              <a:off x="9022679" y="8580932"/>
              <a:ext cx="5457826" cy="3697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3880" y="12337807"/>
              <a:ext cx="5419725" cy="3838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Invited talks"/>
          <p:cNvGrpSpPr/>
          <p:nvPr/>
        </p:nvGrpSpPr>
        <p:grpSpPr>
          <a:xfrm>
            <a:off x="9526736" y="3058562"/>
            <a:ext cx="2520280" cy="6114903"/>
            <a:chOff x="9526736" y="3058562"/>
            <a:chExt cx="2520280" cy="6114903"/>
          </a:xfrm>
        </p:grpSpPr>
        <p:sp>
          <p:nvSpPr>
            <p:cNvPr id="11" name="Oval 10"/>
            <p:cNvSpPr/>
            <p:nvPr/>
          </p:nvSpPr>
          <p:spPr bwMode="auto">
            <a:xfrm>
              <a:off x="9526736" y="6917853"/>
              <a:ext cx="2520280" cy="4024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12" name="Oval 11"/>
            <p:cNvSpPr/>
            <p:nvPr/>
          </p:nvSpPr>
          <p:spPr bwMode="auto">
            <a:xfrm>
              <a:off x="9526736" y="8771009"/>
              <a:ext cx="2520280" cy="4024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13" name="Oval 12"/>
            <p:cNvSpPr/>
            <p:nvPr/>
          </p:nvSpPr>
          <p:spPr bwMode="auto">
            <a:xfrm>
              <a:off x="9526736" y="3058562"/>
              <a:ext cx="2520280" cy="4024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14" name="Oval 13"/>
            <p:cNvSpPr/>
            <p:nvPr/>
          </p:nvSpPr>
          <p:spPr bwMode="auto">
            <a:xfrm>
              <a:off x="9526736" y="4041733"/>
              <a:ext cx="2520280" cy="4024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15" name="Oval 14"/>
            <p:cNvSpPr/>
            <p:nvPr/>
          </p:nvSpPr>
          <p:spPr bwMode="auto">
            <a:xfrm>
              <a:off x="9526736" y="4732784"/>
              <a:ext cx="2520280" cy="402456"/>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grpSp>
        <p:nvGrpSpPr>
          <p:cNvPr id="8" name="Short talks"/>
          <p:cNvGrpSpPr/>
          <p:nvPr/>
        </p:nvGrpSpPr>
        <p:grpSpPr>
          <a:xfrm>
            <a:off x="9526736" y="3538240"/>
            <a:ext cx="2520280" cy="5125392"/>
            <a:chOff x="9526736" y="3538240"/>
            <a:chExt cx="2520280" cy="5125392"/>
          </a:xfrm>
        </p:grpSpPr>
        <p:sp>
          <p:nvSpPr>
            <p:cNvPr id="18" name="Oval 17"/>
            <p:cNvSpPr/>
            <p:nvPr/>
          </p:nvSpPr>
          <p:spPr bwMode="auto">
            <a:xfrm>
              <a:off x="9526736" y="5069009"/>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19" name="Oval 18"/>
            <p:cNvSpPr/>
            <p:nvPr/>
          </p:nvSpPr>
          <p:spPr bwMode="auto">
            <a:xfrm>
              <a:off x="9526736" y="5530649"/>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0" name="Oval 19"/>
            <p:cNvSpPr/>
            <p:nvPr/>
          </p:nvSpPr>
          <p:spPr bwMode="auto">
            <a:xfrm>
              <a:off x="9526736" y="6130528"/>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1" name="Oval 20"/>
            <p:cNvSpPr/>
            <p:nvPr/>
          </p:nvSpPr>
          <p:spPr bwMode="auto">
            <a:xfrm>
              <a:off x="9526736" y="8261176"/>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2" name="Oval 21"/>
            <p:cNvSpPr/>
            <p:nvPr/>
          </p:nvSpPr>
          <p:spPr bwMode="auto">
            <a:xfrm>
              <a:off x="9526736" y="7402857"/>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4" name="Oval 23"/>
            <p:cNvSpPr/>
            <p:nvPr/>
          </p:nvSpPr>
          <p:spPr bwMode="auto">
            <a:xfrm>
              <a:off x="9526736" y="7877321"/>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5" name="Oval 24"/>
            <p:cNvSpPr/>
            <p:nvPr/>
          </p:nvSpPr>
          <p:spPr bwMode="auto">
            <a:xfrm>
              <a:off x="9526736" y="3538240"/>
              <a:ext cx="2520280" cy="402456"/>
            </a:xfrm>
            <a:prstGeom prst="ellipse">
              <a:avLst/>
            </a:prstGeom>
            <a:noFill/>
            <a:ln w="38100"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sp>
        <p:nvSpPr>
          <p:cNvPr id="27" name="Panel"/>
          <p:cNvSpPr/>
          <p:nvPr/>
        </p:nvSpPr>
        <p:spPr bwMode="auto">
          <a:xfrm>
            <a:off x="9521973" y="9010848"/>
            <a:ext cx="2520280" cy="402456"/>
          </a:xfrm>
          <a:prstGeom prst="ellips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nvGrpSpPr>
          <p:cNvPr id="7" name="Posters"/>
          <p:cNvGrpSpPr/>
          <p:nvPr/>
        </p:nvGrpSpPr>
        <p:grpSpPr>
          <a:xfrm>
            <a:off x="9521973" y="4502471"/>
            <a:ext cx="2525043" cy="4454970"/>
            <a:chOff x="9521973" y="4502471"/>
            <a:chExt cx="2525043" cy="4454970"/>
          </a:xfrm>
        </p:grpSpPr>
        <p:sp>
          <p:nvSpPr>
            <p:cNvPr id="23" name="Oval 22"/>
            <p:cNvSpPr/>
            <p:nvPr/>
          </p:nvSpPr>
          <p:spPr bwMode="auto">
            <a:xfrm>
              <a:off x="9526736" y="4502471"/>
              <a:ext cx="2520280" cy="402456"/>
            </a:xfrm>
            <a:prstGeom prst="ellipse">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6" name="Oval 25"/>
            <p:cNvSpPr/>
            <p:nvPr/>
          </p:nvSpPr>
          <p:spPr bwMode="auto">
            <a:xfrm>
              <a:off x="9521973" y="8554985"/>
              <a:ext cx="2520280" cy="402456"/>
            </a:xfrm>
            <a:prstGeom prst="ellipse">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sp>
          <p:nvSpPr>
            <p:cNvPr id="28" name="Oval 27"/>
            <p:cNvSpPr/>
            <p:nvPr/>
          </p:nvSpPr>
          <p:spPr bwMode="auto">
            <a:xfrm>
              <a:off x="9521973" y="6591717"/>
              <a:ext cx="2520280" cy="402456"/>
            </a:xfrm>
            <a:prstGeom prst="ellipse">
              <a:avLst/>
            </a:prstGeom>
            <a:noFill/>
            <a:ln w="38100"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endParaRPr>
            </a:p>
          </p:txBody>
        </p:sp>
      </p:grpSp>
    </p:spTree>
    <p:extLst>
      <p:ext uri="{BB962C8B-B14F-4D97-AF65-F5344CB8AC3E}">
        <p14:creationId xmlns:p14="http://schemas.microsoft.com/office/powerpoint/2010/main" val="3260270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7" grpId="0" animBg="1"/>
      <p:bldP spid="2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381720" y="1924472"/>
            <a:ext cx="12496800" cy="5868392"/>
          </a:xfrm>
        </p:spPr>
        <p:txBody>
          <a:bodyPr/>
          <a:lstStyle/>
          <a:p>
            <a:r>
              <a:rPr lang="en-US" b="1" dirty="0"/>
              <a:t>Fast growing interest</a:t>
            </a:r>
          </a:p>
          <a:p>
            <a:pPr lvl="1"/>
            <a:r>
              <a:rPr lang="en-US" dirty="0"/>
              <a:t>[Ochs and Malik, ECCV’10], [Vazquez-Reina et al. ECCV’10], </a:t>
            </a:r>
            <a:r>
              <a:rPr lang="en-US" dirty="0" smtClean="0"/>
              <a:t/>
            </a:r>
            <a:br>
              <a:rPr lang="en-US" dirty="0" smtClean="0"/>
            </a:br>
            <a:r>
              <a:rPr lang="en-US" dirty="0" smtClean="0"/>
              <a:t>[</a:t>
            </a:r>
            <a:r>
              <a:rPr lang="en-US" dirty="0"/>
              <a:t>Lezama et al. CVPR’11], [Ochs and Brox ICCV’11], [Lee et al. ICCV’11], </a:t>
            </a:r>
            <a:r>
              <a:rPr lang="en-US" dirty="0" smtClean="0"/>
              <a:t/>
            </a:r>
            <a:br>
              <a:rPr lang="en-US" dirty="0" smtClean="0"/>
            </a:br>
            <a:r>
              <a:rPr lang="en-US" dirty="0" smtClean="0"/>
              <a:t>[</a:t>
            </a:r>
            <a:r>
              <a:rPr lang="en-US" dirty="0"/>
              <a:t>Godec et al. ICCV’11], [Sundaram et al. ICCV’11], </a:t>
            </a:r>
            <a:r>
              <a:rPr lang="en-US" dirty="0" smtClean="0"/>
              <a:t/>
            </a:r>
            <a:br>
              <a:rPr lang="en-US" dirty="0" smtClean="0"/>
            </a:br>
            <a:r>
              <a:rPr lang="en-US" dirty="0" smtClean="0"/>
              <a:t>[</a:t>
            </a:r>
            <a:r>
              <a:rPr lang="en-US" dirty="0"/>
              <a:t>Fragkiadaki and Shi CVPR’12], [Xu and Corso CVPR’12], </a:t>
            </a:r>
            <a:r>
              <a:rPr lang="en-US" dirty="0" smtClean="0"/>
              <a:t/>
            </a:r>
            <a:br>
              <a:rPr lang="en-US" dirty="0" smtClean="0"/>
            </a:br>
            <a:r>
              <a:rPr lang="en-US" dirty="0" smtClean="0"/>
              <a:t>[</a:t>
            </a:r>
            <a:r>
              <a:rPr lang="en-US" dirty="0"/>
              <a:t>Ma and Latecki CVPR’12], [Dragon et al. ECCV’12], [Lee et al. ECCV’12], </a:t>
            </a:r>
            <a:r>
              <a:rPr lang="en-US" dirty="0" smtClean="0"/>
              <a:t/>
            </a:r>
            <a:br>
              <a:rPr lang="en-US" dirty="0" smtClean="0"/>
            </a:br>
            <a:r>
              <a:rPr lang="en-US" dirty="0" smtClean="0"/>
              <a:t>[</a:t>
            </a:r>
            <a:r>
              <a:rPr lang="en-US" dirty="0"/>
              <a:t>Xu et al. ECCV’12], [Zhang et al. CVPR’13], [Chang et al. CVPR’13], </a:t>
            </a:r>
            <a:r>
              <a:rPr lang="en-US" dirty="0" smtClean="0"/>
              <a:t/>
            </a:r>
            <a:br>
              <a:rPr lang="en-US" dirty="0" smtClean="0"/>
            </a:br>
            <a:r>
              <a:rPr lang="en-US" dirty="0" smtClean="0"/>
              <a:t>[</a:t>
            </a:r>
            <a:r>
              <a:rPr lang="en-US" dirty="0"/>
              <a:t>Palou and Salembier CVPR’13], [Tang et al. CVPR’13</a:t>
            </a:r>
            <a:r>
              <a:rPr lang="en-US" dirty="0" smtClean="0"/>
              <a:t>], </a:t>
            </a:r>
            <a:r>
              <a:rPr lang="en-US" dirty="0"/>
              <a:t>[Reso et al. ICCV’13], [Papazoglou and Ferrari ICCV’13</a:t>
            </a:r>
            <a:r>
              <a:rPr lang="en-US" dirty="0" smtClean="0"/>
              <a:t>], [</a:t>
            </a:r>
            <a:r>
              <a:rPr lang="en-US" dirty="0"/>
              <a:t>Van den Bergh et al. ICCV’13], </a:t>
            </a:r>
            <a:r>
              <a:rPr lang="en-US" dirty="0" smtClean="0"/>
              <a:t/>
            </a:r>
            <a:br>
              <a:rPr lang="en-US" dirty="0" smtClean="0"/>
            </a:br>
            <a:r>
              <a:rPr lang="en-US" dirty="0" smtClean="0"/>
              <a:t>[</a:t>
            </a:r>
            <a:r>
              <a:rPr lang="en-US" dirty="0"/>
              <a:t>Banica et al. ICCV’13], [Li et al. ICCV’13</a:t>
            </a:r>
            <a:r>
              <a:rPr lang="en-US" dirty="0" smtClean="0"/>
              <a:t>], [</a:t>
            </a:r>
            <a:r>
              <a:rPr lang="en-US" dirty="0"/>
              <a:t>Jain et al. ICCV’13], </a:t>
            </a:r>
            <a:r>
              <a:rPr lang="en-US" dirty="0" smtClean="0"/>
              <a:t/>
            </a:r>
            <a:br>
              <a:rPr lang="en-US" dirty="0" smtClean="0"/>
            </a:br>
            <a:r>
              <a:rPr lang="en-US" dirty="0" smtClean="0"/>
              <a:t>[</a:t>
            </a:r>
            <a:r>
              <a:rPr lang="en-US" dirty="0"/>
              <a:t>Levinshtein et al. ACCV’10], [Maire and Yu ICCV’13], </a:t>
            </a:r>
            <a:r>
              <a:rPr lang="en-US" dirty="0" smtClean="0"/>
              <a:t/>
            </a:r>
            <a:br>
              <a:rPr lang="en-US" dirty="0" smtClean="0"/>
            </a:br>
            <a:r>
              <a:rPr lang="en-US" dirty="0" smtClean="0"/>
              <a:t>[</a:t>
            </a:r>
            <a:r>
              <a:rPr lang="en-US" dirty="0"/>
              <a:t>Badrinarayanan et al. IJCV’13], [Rota Bulo‘ and Kontschieder CVPR’14], </a:t>
            </a:r>
            <a:r>
              <a:rPr lang="en-US" dirty="0" smtClean="0"/>
              <a:t/>
            </a:r>
            <a:br>
              <a:rPr lang="en-US" dirty="0" smtClean="0"/>
            </a:br>
            <a:r>
              <a:rPr lang="en-US" dirty="0" smtClean="0"/>
              <a:t>[</a:t>
            </a:r>
            <a:r>
              <a:rPr lang="en-US" dirty="0"/>
              <a:t>Chang et al. CVPR’14], [Kae et al. CVPR’14], [Galasso et al. CVPR’14]</a:t>
            </a:r>
            <a:br>
              <a:rPr lang="en-US" dirty="0"/>
            </a:br>
            <a:r>
              <a:rPr lang="en-US" dirty="0" smtClean="0"/>
              <a:t>[Jain and </a:t>
            </a:r>
            <a:r>
              <a:rPr lang="en-US" dirty="0" err="1" smtClean="0"/>
              <a:t>Grauman</a:t>
            </a:r>
            <a:r>
              <a:rPr lang="en-US" dirty="0" smtClean="0"/>
              <a:t> ECCV’14], [Wang et al. ECCV’14]…</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2</a:t>
            </a:fld>
            <a:endParaRPr lang="en-US" altLang="en-US" dirty="0"/>
          </a:p>
        </p:txBody>
      </p:sp>
    </p:spTree>
    <p:extLst>
      <p:ext uri="{BB962C8B-B14F-4D97-AF65-F5344CB8AC3E}">
        <p14:creationId xmlns:p14="http://schemas.microsoft.com/office/powerpoint/2010/main" val="373573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Diverse Problem Statements</a:t>
            </a:r>
            <a:endParaRPr lang="en-US" dirty="0"/>
          </a:p>
        </p:txBody>
      </p:sp>
      <p:sp>
        <p:nvSpPr>
          <p:cNvPr id="3" name="Content Placeholder 2"/>
          <p:cNvSpPr>
            <a:spLocks noGrp="1"/>
          </p:cNvSpPr>
          <p:nvPr>
            <p:ph idx="1"/>
          </p:nvPr>
        </p:nvSpPr>
        <p:spPr/>
        <p:txBody>
          <a:bodyPr/>
          <a:lstStyle/>
          <a:p>
            <a:pPr lvl="1"/>
            <a:r>
              <a:rPr lang="en-US" dirty="0" smtClean="0"/>
              <a:t>Separating one foreground from the background</a:t>
            </a:r>
            <a:br>
              <a:rPr lang="en-US" dirty="0" smtClean="0"/>
            </a:br>
            <a:r>
              <a:rPr lang="en-US" sz="1800" dirty="0" smtClean="0">
                <a:solidFill>
                  <a:schemeClr val="bg1">
                    <a:lumMod val="65000"/>
                  </a:schemeClr>
                </a:solidFill>
              </a:rPr>
              <a:t>[</a:t>
            </a:r>
            <a:r>
              <a:rPr lang="en-US" sz="1800" dirty="0" err="1" smtClean="0">
                <a:solidFill>
                  <a:schemeClr val="bg1">
                    <a:lumMod val="65000"/>
                  </a:schemeClr>
                </a:solidFill>
              </a:rPr>
              <a:t>Papazoglou</a:t>
            </a:r>
            <a:r>
              <a:rPr lang="en-US" sz="1800" dirty="0" smtClean="0">
                <a:solidFill>
                  <a:schemeClr val="bg1">
                    <a:lumMod val="65000"/>
                  </a:schemeClr>
                </a:solidFill>
              </a:rPr>
              <a:t> and Ferrari </a:t>
            </a:r>
            <a:r>
              <a:rPr lang="en-US" sz="1800" i="1" dirty="0" smtClean="0">
                <a:solidFill>
                  <a:schemeClr val="bg1">
                    <a:lumMod val="65000"/>
                  </a:schemeClr>
                </a:solidFill>
              </a:rPr>
              <a:t>ICCV’</a:t>
            </a:r>
            <a:r>
              <a:rPr lang="en-US" sz="1800" dirty="0" smtClean="0">
                <a:solidFill>
                  <a:schemeClr val="bg1">
                    <a:lumMod val="65000"/>
                  </a:schemeClr>
                </a:solidFill>
              </a:rPr>
              <a:t>13], [Zhang et al. </a:t>
            </a:r>
            <a:r>
              <a:rPr lang="en-US" sz="1800" i="1" dirty="0" smtClean="0">
                <a:solidFill>
                  <a:schemeClr val="bg1">
                    <a:lumMod val="65000"/>
                  </a:schemeClr>
                </a:solidFill>
              </a:rPr>
              <a:t>CVPR’</a:t>
            </a:r>
            <a:r>
              <a:rPr lang="en-US" sz="1800" dirty="0" smtClean="0">
                <a:solidFill>
                  <a:schemeClr val="bg1">
                    <a:lumMod val="65000"/>
                  </a:schemeClr>
                </a:solidFill>
              </a:rPr>
              <a:t>13], [Van den Bergh et al. </a:t>
            </a:r>
            <a:r>
              <a:rPr lang="en-US" sz="1800" i="1" dirty="0" smtClean="0">
                <a:solidFill>
                  <a:schemeClr val="bg1">
                    <a:lumMod val="65000"/>
                  </a:schemeClr>
                </a:solidFill>
              </a:rPr>
              <a:t>ICCV’</a:t>
            </a:r>
            <a:r>
              <a:rPr lang="en-US" sz="1800" dirty="0" smtClean="0">
                <a:solidFill>
                  <a:schemeClr val="bg1">
                    <a:lumMod val="65000"/>
                  </a:schemeClr>
                </a:solidFill>
              </a:rPr>
              <a:t>13]</a:t>
            </a:r>
          </a:p>
          <a:p>
            <a:pPr lvl="1"/>
            <a:r>
              <a:rPr lang="en-US" dirty="0"/>
              <a:t>Multiple object segmentation</a:t>
            </a:r>
            <a:br>
              <a:rPr lang="en-US" dirty="0"/>
            </a:br>
            <a:r>
              <a:rPr lang="en-US" sz="1800" dirty="0">
                <a:solidFill>
                  <a:schemeClr val="bg1">
                    <a:lumMod val="65000"/>
                  </a:schemeClr>
                </a:solidFill>
              </a:rPr>
              <a:t>[Vazquez-Reina et al. </a:t>
            </a:r>
            <a:r>
              <a:rPr lang="en-US" sz="1800" i="1" dirty="0">
                <a:solidFill>
                  <a:schemeClr val="bg1">
                    <a:lumMod val="65000"/>
                  </a:schemeClr>
                </a:solidFill>
              </a:rPr>
              <a:t>ECCV’</a:t>
            </a:r>
            <a:r>
              <a:rPr lang="en-US" sz="1800" dirty="0">
                <a:solidFill>
                  <a:schemeClr val="bg1">
                    <a:lumMod val="65000"/>
                  </a:schemeClr>
                </a:solidFill>
              </a:rPr>
              <a:t>10], [Lee et al. </a:t>
            </a:r>
            <a:r>
              <a:rPr lang="en-US" sz="1800" i="1" dirty="0">
                <a:solidFill>
                  <a:schemeClr val="bg1">
                    <a:lumMod val="65000"/>
                  </a:schemeClr>
                </a:solidFill>
              </a:rPr>
              <a:t>ECCV</a:t>
            </a:r>
            <a:r>
              <a:rPr lang="en-US" sz="1800" dirty="0">
                <a:solidFill>
                  <a:schemeClr val="bg1">
                    <a:lumMod val="65000"/>
                  </a:schemeClr>
                </a:solidFill>
              </a:rPr>
              <a:t>’12], [Li et al. </a:t>
            </a:r>
            <a:r>
              <a:rPr lang="en-US" sz="1800" i="1" dirty="0">
                <a:solidFill>
                  <a:schemeClr val="bg1">
                    <a:lumMod val="65000"/>
                  </a:schemeClr>
                </a:solidFill>
              </a:rPr>
              <a:t>ICCV’</a:t>
            </a:r>
            <a:r>
              <a:rPr lang="en-US" sz="1800" dirty="0">
                <a:solidFill>
                  <a:schemeClr val="bg1">
                    <a:lumMod val="65000"/>
                  </a:schemeClr>
                </a:solidFill>
              </a:rPr>
              <a:t>13]</a:t>
            </a:r>
          </a:p>
          <a:p>
            <a:pPr lvl="1"/>
            <a:r>
              <a:rPr lang="en-US" dirty="0" smtClean="0"/>
              <a:t>Identifying </a:t>
            </a:r>
            <a:r>
              <a:rPr lang="en-US" dirty="0"/>
              <a:t>moving </a:t>
            </a:r>
            <a:r>
              <a:rPr lang="en-US" dirty="0" smtClean="0"/>
              <a:t>objects</a:t>
            </a:r>
            <a:br>
              <a:rPr lang="en-US" dirty="0" smtClean="0"/>
            </a:br>
            <a:r>
              <a:rPr lang="en-US" sz="1800" dirty="0" smtClean="0">
                <a:solidFill>
                  <a:schemeClr val="bg1">
                    <a:lumMod val="65000"/>
                  </a:schemeClr>
                </a:solidFill>
              </a:rPr>
              <a:t>[Fragkiadaki </a:t>
            </a:r>
            <a:r>
              <a:rPr lang="en-US" sz="1800" dirty="0">
                <a:solidFill>
                  <a:schemeClr val="bg1">
                    <a:lumMod val="65000"/>
                  </a:schemeClr>
                </a:solidFill>
              </a:rPr>
              <a:t>and Shi </a:t>
            </a:r>
            <a:r>
              <a:rPr lang="en-US" sz="1800" i="1" dirty="0">
                <a:solidFill>
                  <a:schemeClr val="bg1">
                    <a:lumMod val="65000"/>
                  </a:schemeClr>
                </a:solidFill>
              </a:rPr>
              <a:t>CVPR’</a:t>
            </a:r>
            <a:r>
              <a:rPr lang="en-US" sz="1800" dirty="0">
                <a:solidFill>
                  <a:schemeClr val="bg1">
                    <a:lumMod val="65000"/>
                  </a:schemeClr>
                </a:solidFill>
              </a:rPr>
              <a:t>12], [Lezama et al. </a:t>
            </a:r>
            <a:r>
              <a:rPr lang="en-US" sz="1800" i="1" dirty="0">
                <a:solidFill>
                  <a:schemeClr val="bg1">
                    <a:lumMod val="65000"/>
                  </a:schemeClr>
                </a:solidFill>
              </a:rPr>
              <a:t>CVPR</a:t>
            </a:r>
            <a:r>
              <a:rPr lang="en-US" sz="1800" dirty="0">
                <a:solidFill>
                  <a:schemeClr val="bg1">
                    <a:lumMod val="65000"/>
                  </a:schemeClr>
                </a:solidFill>
              </a:rPr>
              <a:t>’11], [Ochs and Brox </a:t>
            </a:r>
            <a:r>
              <a:rPr lang="en-US" sz="1800" i="1" dirty="0">
                <a:solidFill>
                  <a:schemeClr val="bg1">
                    <a:lumMod val="65000"/>
                  </a:schemeClr>
                </a:solidFill>
              </a:rPr>
              <a:t>ICCV’</a:t>
            </a:r>
            <a:r>
              <a:rPr lang="en-US" sz="1800" dirty="0">
                <a:solidFill>
                  <a:schemeClr val="bg1">
                    <a:lumMod val="65000"/>
                  </a:schemeClr>
                </a:solidFill>
              </a:rPr>
              <a:t>11], [Dragon et al. </a:t>
            </a:r>
            <a:r>
              <a:rPr lang="en-US" sz="1800" i="1" dirty="0">
                <a:solidFill>
                  <a:schemeClr val="bg1">
                    <a:lumMod val="65000"/>
                  </a:schemeClr>
                </a:solidFill>
              </a:rPr>
              <a:t>ECCV’</a:t>
            </a:r>
            <a:r>
              <a:rPr lang="en-US" sz="1800" dirty="0">
                <a:solidFill>
                  <a:schemeClr val="bg1">
                    <a:lumMod val="65000"/>
                  </a:schemeClr>
                </a:solidFill>
              </a:rPr>
              <a:t>12</a:t>
            </a:r>
            <a:r>
              <a:rPr lang="en-US" sz="1800" dirty="0" smtClean="0">
                <a:solidFill>
                  <a:schemeClr val="bg1">
                    <a:lumMod val="65000"/>
                  </a:schemeClr>
                </a:solidFill>
              </a:rPr>
              <a:t>]</a:t>
            </a:r>
            <a:endParaRPr lang="en-US" sz="1800" dirty="0">
              <a:solidFill>
                <a:schemeClr val="bg1">
                  <a:lumMod val="65000"/>
                </a:schemeClr>
              </a:solidFill>
            </a:endParaRPr>
          </a:p>
          <a:p>
            <a:pPr lvl="1"/>
            <a:r>
              <a:rPr lang="en-US" dirty="0" smtClean="0"/>
              <a:t>Defining </a:t>
            </a:r>
            <a:r>
              <a:rPr lang="en-US" dirty="0"/>
              <a:t>an over-complete </a:t>
            </a:r>
            <a:r>
              <a:rPr lang="en-US" dirty="0" err="1"/>
              <a:t>supervoxel</a:t>
            </a:r>
            <a:r>
              <a:rPr lang="en-US" dirty="0"/>
              <a:t> representation</a:t>
            </a:r>
            <a:br>
              <a:rPr lang="en-US" dirty="0"/>
            </a:br>
            <a:r>
              <a:rPr lang="en-US" sz="1800" dirty="0">
                <a:solidFill>
                  <a:schemeClr val="bg1">
                    <a:lumMod val="65000"/>
                  </a:schemeClr>
                </a:solidFill>
              </a:rPr>
              <a:t>[Chang et al. </a:t>
            </a:r>
            <a:r>
              <a:rPr lang="en-US" sz="1800" i="1" dirty="0">
                <a:solidFill>
                  <a:schemeClr val="bg1">
                    <a:lumMod val="65000"/>
                  </a:schemeClr>
                </a:solidFill>
              </a:rPr>
              <a:t>CVPR’</a:t>
            </a:r>
            <a:r>
              <a:rPr lang="en-US" sz="1800" dirty="0">
                <a:solidFill>
                  <a:schemeClr val="bg1">
                    <a:lumMod val="65000"/>
                  </a:schemeClr>
                </a:solidFill>
              </a:rPr>
              <a:t>13], [</a:t>
            </a:r>
            <a:r>
              <a:rPr lang="en-US" sz="1800" dirty="0" err="1">
                <a:solidFill>
                  <a:schemeClr val="bg1">
                    <a:lumMod val="65000"/>
                  </a:schemeClr>
                </a:solidFill>
              </a:rPr>
              <a:t>Reso</a:t>
            </a:r>
            <a:r>
              <a:rPr lang="en-US" sz="1800" dirty="0">
                <a:solidFill>
                  <a:schemeClr val="bg1">
                    <a:lumMod val="65000"/>
                  </a:schemeClr>
                </a:solidFill>
              </a:rPr>
              <a:t> et al. </a:t>
            </a:r>
            <a:r>
              <a:rPr lang="en-US" sz="1800" i="1" dirty="0">
                <a:solidFill>
                  <a:schemeClr val="bg1">
                    <a:lumMod val="65000"/>
                  </a:schemeClr>
                </a:solidFill>
              </a:rPr>
              <a:t>ICCV’</a:t>
            </a:r>
            <a:r>
              <a:rPr lang="en-US" sz="1800" dirty="0">
                <a:solidFill>
                  <a:schemeClr val="bg1">
                    <a:lumMod val="65000"/>
                  </a:schemeClr>
                </a:solidFill>
              </a:rPr>
              <a:t>13], [Xu and Corso </a:t>
            </a:r>
            <a:r>
              <a:rPr lang="en-US" sz="1800" i="1" dirty="0">
                <a:solidFill>
                  <a:schemeClr val="bg1">
                    <a:lumMod val="65000"/>
                  </a:schemeClr>
                </a:solidFill>
              </a:rPr>
              <a:t>CVPR’</a:t>
            </a:r>
            <a:r>
              <a:rPr lang="en-US" sz="1800" dirty="0">
                <a:solidFill>
                  <a:schemeClr val="bg1">
                    <a:lumMod val="65000"/>
                  </a:schemeClr>
                </a:solidFill>
              </a:rPr>
              <a:t>12]</a:t>
            </a:r>
          </a:p>
          <a:p>
            <a:pPr lvl="1"/>
            <a:r>
              <a:rPr lang="en-US" dirty="0" smtClean="0"/>
              <a:t>Computing </a:t>
            </a:r>
            <a:r>
              <a:rPr lang="en-US" dirty="0"/>
              <a:t>hierarchical sets of coarse-to-fine video </a:t>
            </a:r>
            <a:r>
              <a:rPr lang="en-US" dirty="0" smtClean="0"/>
              <a:t>segmentations </a:t>
            </a:r>
            <a:r>
              <a:rPr lang="en-US" sz="1800" dirty="0"/>
              <a:t/>
            </a:r>
            <a:br>
              <a:rPr lang="en-US" sz="1800" dirty="0"/>
            </a:br>
            <a:r>
              <a:rPr lang="en-US" sz="1800" dirty="0" smtClean="0">
                <a:solidFill>
                  <a:schemeClr val="bg1">
                    <a:lumMod val="65000"/>
                  </a:schemeClr>
                </a:solidFill>
              </a:rPr>
              <a:t>[</a:t>
            </a:r>
            <a:r>
              <a:rPr lang="en-US" sz="1800" dirty="0">
                <a:solidFill>
                  <a:schemeClr val="bg1">
                    <a:lumMod val="65000"/>
                  </a:schemeClr>
                </a:solidFill>
              </a:rPr>
              <a:t>Levinshtein et al. </a:t>
            </a:r>
            <a:r>
              <a:rPr lang="en-US" sz="1800" i="1" dirty="0">
                <a:solidFill>
                  <a:schemeClr val="bg1">
                    <a:lumMod val="65000"/>
                  </a:schemeClr>
                </a:solidFill>
              </a:rPr>
              <a:t>ACCV’</a:t>
            </a:r>
            <a:r>
              <a:rPr lang="en-US" sz="1800" dirty="0">
                <a:solidFill>
                  <a:schemeClr val="bg1">
                    <a:lumMod val="65000"/>
                  </a:schemeClr>
                </a:solidFill>
              </a:rPr>
              <a:t>10], [Palou and Salembier </a:t>
            </a:r>
            <a:r>
              <a:rPr lang="en-US" sz="1800" i="1" dirty="0">
                <a:solidFill>
                  <a:schemeClr val="bg1">
                    <a:lumMod val="65000"/>
                  </a:schemeClr>
                </a:solidFill>
              </a:rPr>
              <a:t>CVPR’</a:t>
            </a:r>
            <a:r>
              <a:rPr lang="en-US" sz="1800" dirty="0">
                <a:solidFill>
                  <a:schemeClr val="bg1">
                    <a:lumMod val="65000"/>
                  </a:schemeClr>
                </a:solidFill>
              </a:rPr>
              <a:t>13], </a:t>
            </a:r>
            <a:r>
              <a:rPr lang="en-US" sz="1800" dirty="0" smtClean="0">
                <a:solidFill>
                  <a:schemeClr val="bg1">
                    <a:lumMod val="65000"/>
                  </a:schemeClr>
                </a:solidFill>
              </a:rPr>
              <a:t>[</a:t>
            </a:r>
            <a:r>
              <a:rPr lang="en-US" sz="1800" dirty="0">
                <a:solidFill>
                  <a:schemeClr val="bg1">
                    <a:lumMod val="65000"/>
                  </a:schemeClr>
                </a:solidFill>
              </a:rPr>
              <a:t>Sundaram et al. </a:t>
            </a:r>
            <a:r>
              <a:rPr lang="en-US" sz="1800" i="1" dirty="0">
                <a:solidFill>
                  <a:schemeClr val="bg1">
                    <a:lumMod val="65000"/>
                  </a:schemeClr>
                </a:solidFill>
              </a:rPr>
              <a:t>ICCV’</a:t>
            </a:r>
            <a:r>
              <a:rPr lang="en-US" sz="1800" dirty="0">
                <a:solidFill>
                  <a:schemeClr val="bg1">
                    <a:lumMod val="65000"/>
                  </a:schemeClr>
                </a:solidFill>
              </a:rPr>
              <a:t>11], [Xu et al. </a:t>
            </a:r>
            <a:r>
              <a:rPr lang="en-US" sz="1800" i="1" dirty="0">
                <a:solidFill>
                  <a:schemeClr val="bg1">
                    <a:lumMod val="65000"/>
                  </a:schemeClr>
                </a:solidFill>
              </a:rPr>
              <a:t>ECCV’</a:t>
            </a:r>
            <a:r>
              <a:rPr lang="en-US" sz="1800" dirty="0">
                <a:solidFill>
                  <a:schemeClr val="bg1">
                    <a:lumMod val="65000"/>
                  </a:schemeClr>
                </a:solidFill>
              </a:rPr>
              <a:t>12], </a:t>
            </a:r>
            <a:r>
              <a:rPr lang="en-US" sz="1800" dirty="0" smtClean="0">
                <a:solidFill>
                  <a:schemeClr val="bg1">
                    <a:lumMod val="65000"/>
                  </a:schemeClr>
                </a:solidFill>
              </a:rPr>
              <a:t>[</a:t>
            </a:r>
            <a:r>
              <a:rPr lang="en-US" sz="1800" dirty="0">
                <a:solidFill>
                  <a:schemeClr val="bg1">
                    <a:lumMod val="65000"/>
                  </a:schemeClr>
                </a:solidFill>
              </a:rPr>
              <a:t>Maire and Yu </a:t>
            </a:r>
            <a:r>
              <a:rPr lang="en-US" sz="1800" i="1" dirty="0">
                <a:solidFill>
                  <a:schemeClr val="bg1">
                    <a:lumMod val="65000"/>
                  </a:schemeClr>
                </a:solidFill>
              </a:rPr>
              <a:t>ICCV’</a:t>
            </a:r>
            <a:r>
              <a:rPr lang="en-US" sz="1800" dirty="0">
                <a:solidFill>
                  <a:schemeClr val="bg1">
                    <a:lumMod val="65000"/>
                  </a:schemeClr>
                </a:solidFill>
              </a:rPr>
              <a:t>13], [Jain et al. </a:t>
            </a:r>
            <a:r>
              <a:rPr lang="en-US" sz="1800" i="1" dirty="0">
                <a:solidFill>
                  <a:schemeClr val="bg1">
                    <a:lumMod val="65000"/>
                  </a:schemeClr>
                </a:solidFill>
              </a:rPr>
              <a:t>ICCV</a:t>
            </a:r>
            <a:r>
              <a:rPr lang="en-US" sz="1800" dirty="0">
                <a:solidFill>
                  <a:schemeClr val="bg1">
                    <a:lumMod val="65000"/>
                  </a:schemeClr>
                </a:solidFill>
              </a:rPr>
              <a:t>’13], </a:t>
            </a:r>
            <a:r>
              <a:rPr lang="en-US" sz="1800" dirty="0" smtClean="0">
                <a:solidFill>
                  <a:schemeClr val="bg1">
                    <a:lumMod val="65000"/>
                  </a:schemeClr>
                </a:solidFill>
              </a:rPr>
              <a:t>[</a:t>
            </a:r>
            <a:r>
              <a:rPr lang="en-US" sz="1800" dirty="0">
                <a:solidFill>
                  <a:schemeClr val="bg1">
                    <a:lumMod val="65000"/>
                  </a:schemeClr>
                </a:solidFill>
              </a:rPr>
              <a:t>Galasso et al. </a:t>
            </a:r>
            <a:r>
              <a:rPr lang="en-US" sz="1800" i="1" dirty="0">
                <a:solidFill>
                  <a:schemeClr val="bg1">
                    <a:lumMod val="65000"/>
                  </a:schemeClr>
                </a:solidFill>
              </a:rPr>
              <a:t>CVPR’</a:t>
            </a:r>
            <a:r>
              <a:rPr lang="en-US" sz="1800" dirty="0">
                <a:solidFill>
                  <a:schemeClr val="bg1">
                    <a:lumMod val="65000"/>
                  </a:schemeClr>
                </a:solidFill>
              </a:rPr>
              <a:t>14</a:t>
            </a:r>
            <a:r>
              <a:rPr lang="en-US" sz="1800" dirty="0" smtClean="0">
                <a:solidFill>
                  <a:schemeClr val="bg1">
                    <a:lumMod val="65000"/>
                  </a:schemeClr>
                </a:solidFill>
              </a:rPr>
              <a:t>]</a:t>
            </a:r>
            <a:endParaRPr lang="en-US" sz="1800" dirty="0">
              <a:solidFill>
                <a:schemeClr val="bg1">
                  <a:lumMod val="65000"/>
                </a:schemeClr>
              </a:solidFill>
            </a:endParaRPr>
          </a:p>
          <a:p>
            <a:pPr lvl="1"/>
            <a:r>
              <a:rPr lang="en-US" dirty="0"/>
              <a:t>Ranking segmentation proposals</a:t>
            </a:r>
            <a:br>
              <a:rPr lang="en-US" dirty="0"/>
            </a:br>
            <a:r>
              <a:rPr lang="en-US" sz="1800" dirty="0">
                <a:solidFill>
                  <a:schemeClr val="bg1">
                    <a:lumMod val="65000"/>
                  </a:schemeClr>
                </a:solidFill>
              </a:rPr>
              <a:t>[</a:t>
            </a:r>
            <a:r>
              <a:rPr lang="en-US" sz="1800" dirty="0" err="1">
                <a:solidFill>
                  <a:schemeClr val="bg1">
                    <a:lumMod val="65000"/>
                  </a:schemeClr>
                </a:solidFill>
              </a:rPr>
              <a:t>Banica</a:t>
            </a:r>
            <a:r>
              <a:rPr lang="en-US" sz="1800" dirty="0">
                <a:solidFill>
                  <a:schemeClr val="bg1">
                    <a:lumMod val="65000"/>
                  </a:schemeClr>
                </a:solidFill>
              </a:rPr>
              <a:t> et al. </a:t>
            </a:r>
            <a:r>
              <a:rPr lang="en-US" sz="1800" i="1" dirty="0">
                <a:solidFill>
                  <a:schemeClr val="bg1">
                    <a:lumMod val="65000"/>
                  </a:schemeClr>
                </a:solidFill>
              </a:rPr>
              <a:t>ICCV’</a:t>
            </a:r>
            <a:r>
              <a:rPr lang="en-US" sz="1800" dirty="0">
                <a:solidFill>
                  <a:schemeClr val="bg1">
                    <a:lumMod val="65000"/>
                  </a:schemeClr>
                </a:solidFill>
              </a:rPr>
              <a:t>13], [Lee et al. </a:t>
            </a:r>
            <a:r>
              <a:rPr lang="en-US" sz="1800" i="1" dirty="0">
                <a:solidFill>
                  <a:schemeClr val="bg1">
                    <a:lumMod val="65000"/>
                  </a:schemeClr>
                </a:solidFill>
              </a:rPr>
              <a:t>ICCV’</a:t>
            </a:r>
            <a:r>
              <a:rPr lang="en-US" sz="1800" dirty="0">
                <a:solidFill>
                  <a:schemeClr val="bg1">
                    <a:lumMod val="65000"/>
                  </a:schemeClr>
                </a:solidFill>
              </a:rPr>
              <a:t>11], [Ma and </a:t>
            </a:r>
            <a:r>
              <a:rPr lang="en-US" sz="1800" dirty="0" err="1">
                <a:solidFill>
                  <a:schemeClr val="bg1">
                    <a:lumMod val="65000"/>
                  </a:schemeClr>
                </a:solidFill>
              </a:rPr>
              <a:t>Latecki</a:t>
            </a:r>
            <a:r>
              <a:rPr lang="en-US" sz="1800" dirty="0">
                <a:solidFill>
                  <a:schemeClr val="bg1">
                    <a:lumMod val="65000"/>
                  </a:schemeClr>
                </a:solidFill>
              </a:rPr>
              <a:t> </a:t>
            </a:r>
            <a:r>
              <a:rPr lang="en-US" sz="1800" i="1" dirty="0">
                <a:solidFill>
                  <a:schemeClr val="bg1">
                    <a:lumMod val="65000"/>
                  </a:schemeClr>
                </a:solidFill>
              </a:rPr>
              <a:t>CVPR’</a:t>
            </a:r>
            <a:r>
              <a:rPr lang="en-US" sz="1800" dirty="0">
                <a:solidFill>
                  <a:schemeClr val="bg1">
                    <a:lumMod val="65000"/>
                  </a:schemeClr>
                </a:solidFill>
              </a:rPr>
              <a:t>12], [Zhang et al. </a:t>
            </a:r>
            <a:r>
              <a:rPr lang="en-US" sz="1800" i="1" dirty="0">
                <a:solidFill>
                  <a:schemeClr val="bg1">
                    <a:lumMod val="65000"/>
                  </a:schemeClr>
                </a:solidFill>
              </a:rPr>
              <a:t>CVPR’</a:t>
            </a:r>
            <a:r>
              <a:rPr lang="en-US" sz="1800" dirty="0">
                <a:solidFill>
                  <a:schemeClr val="bg1">
                    <a:lumMod val="65000"/>
                  </a:schemeClr>
                </a:solidFill>
              </a:rPr>
              <a:t>13]</a:t>
            </a:r>
          </a:p>
          <a:p>
            <a:pPr lvl="1"/>
            <a:r>
              <a:rPr lang="en-US" dirty="0" smtClean="0"/>
              <a:t>Unsupervised/supervised, semi-automatic, interactive</a:t>
            </a:r>
            <a:br>
              <a:rPr lang="en-US" dirty="0" smtClean="0"/>
            </a:br>
            <a:r>
              <a:rPr lang="en-US" sz="1800" dirty="0" smtClean="0">
                <a:solidFill>
                  <a:schemeClr val="bg1">
                    <a:lumMod val="65000"/>
                  </a:schemeClr>
                </a:solidFill>
              </a:rPr>
              <a:t>[Badrinarayanan </a:t>
            </a:r>
            <a:r>
              <a:rPr lang="en-US" sz="1800" dirty="0">
                <a:solidFill>
                  <a:schemeClr val="bg1">
                    <a:lumMod val="65000"/>
                  </a:schemeClr>
                </a:solidFill>
              </a:rPr>
              <a:t>et al. </a:t>
            </a:r>
            <a:r>
              <a:rPr lang="en-US" sz="1800" i="1" dirty="0">
                <a:solidFill>
                  <a:schemeClr val="bg1">
                    <a:lumMod val="65000"/>
                  </a:schemeClr>
                </a:solidFill>
              </a:rPr>
              <a:t>IJCV</a:t>
            </a:r>
            <a:r>
              <a:rPr lang="en-US" sz="1800" dirty="0">
                <a:solidFill>
                  <a:schemeClr val="bg1">
                    <a:lumMod val="65000"/>
                  </a:schemeClr>
                </a:solidFill>
              </a:rPr>
              <a:t>’13], [Godec et al. </a:t>
            </a:r>
            <a:r>
              <a:rPr lang="en-US" sz="1800" i="1" dirty="0">
                <a:solidFill>
                  <a:schemeClr val="bg1">
                    <a:lumMod val="65000"/>
                  </a:schemeClr>
                </a:solidFill>
              </a:rPr>
              <a:t>ICCV’</a:t>
            </a:r>
            <a:r>
              <a:rPr lang="en-US" sz="1800" dirty="0">
                <a:solidFill>
                  <a:schemeClr val="bg1">
                    <a:lumMod val="65000"/>
                  </a:schemeClr>
                </a:solidFill>
              </a:rPr>
              <a:t>11], [Tang et al. </a:t>
            </a:r>
            <a:r>
              <a:rPr lang="en-US" sz="1800" i="1" dirty="0">
                <a:solidFill>
                  <a:schemeClr val="bg1">
                    <a:lumMod val="65000"/>
                  </a:schemeClr>
                </a:solidFill>
              </a:rPr>
              <a:t>CVPR’</a:t>
            </a:r>
            <a:r>
              <a:rPr lang="en-US" sz="1800" dirty="0">
                <a:solidFill>
                  <a:schemeClr val="bg1">
                    <a:lumMod val="65000"/>
                  </a:schemeClr>
                </a:solidFill>
              </a:rPr>
              <a:t>13</a:t>
            </a:r>
            <a:r>
              <a:rPr lang="en-US" sz="1800" dirty="0" smtClean="0">
                <a:solidFill>
                  <a:schemeClr val="bg1">
                    <a:lumMod val="65000"/>
                  </a:schemeClr>
                </a:solidFill>
              </a:rPr>
              <a:t>]</a:t>
            </a:r>
            <a:endParaRPr lang="en-US" sz="1800" dirty="0">
              <a:solidFill>
                <a:schemeClr val="bg1">
                  <a:lumMod val="65000"/>
                </a:schemeClr>
              </a:solidFill>
            </a:endParaRPr>
          </a:p>
          <a:p>
            <a:pPr lvl="1"/>
            <a:r>
              <a:rPr lang="en-US" dirty="0"/>
              <a:t>Semantic </a:t>
            </a:r>
            <a:r>
              <a:rPr lang="en-US" dirty="0" smtClean="0"/>
              <a:t>segmentation</a:t>
            </a:r>
            <a:br>
              <a:rPr lang="en-US" dirty="0" smtClean="0"/>
            </a:br>
            <a:r>
              <a:rPr lang="en-US" sz="1800" dirty="0" smtClean="0">
                <a:solidFill>
                  <a:schemeClr val="bg1">
                    <a:lumMod val="65000"/>
                  </a:schemeClr>
                </a:solidFill>
              </a:rPr>
              <a:t>[Rota </a:t>
            </a:r>
            <a:r>
              <a:rPr lang="en-US" sz="1800" dirty="0">
                <a:solidFill>
                  <a:schemeClr val="bg1">
                    <a:lumMod val="65000"/>
                  </a:schemeClr>
                </a:solidFill>
              </a:rPr>
              <a:t>Bulo‘ and Kontschieder </a:t>
            </a:r>
            <a:r>
              <a:rPr lang="en-US" sz="1800" i="1" dirty="0">
                <a:solidFill>
                  <a:schemeClr val="bg1">
                    <a:lumMod val="65000"/>
                  </a:schemeClr>
                </a:solidFill>
              </a:rPr>
              <a:t>CVPR</a:t>
            </a:r>
            <a:r>
              <a:rPr lang="en-US" sz="1800" dirty="0">
                <a:solidFill>
                  <a:schemeClr val="bg1">
                    <a:lumMod val="65000"/>
                  </a:schemeClr>
                </a:solidFill>
              </a:rPr>
              <a:t>’14], [Chang et al. CVPR’14], [Kae et al. CVPR’14]</a:t>
            </a:r>
            <a:endParaRPr lang="en-US" sz="2800" dirty="0">
              <a:solidFill>
                <a:schemeClr val="bg1">
                  <a:lumMod val="65000"/>
                </a:schemeClr>
              </a:solidFill>
            </a:endParaRPr>
          </a:p>
          <a:p>
            <a:pPr lvl="1"/>
            <a:endParaRPr lang="en-US" sz="2800"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3</a:t>
            </a:fld>
            <a:endParaRPr lang="en-US" altLang="en-US" dirty="0"/>
          </a:p>
        </p:txBody>
      </p:sp>
    </p:spTree>
    <p:extLst>
      <p:ext uri="{BB962C8B-B14F-4D97-AF65-F5344CB8AC3E}">
        <p14:creationId xmlns:p14="http://schemas.microsoft.com/office/powerpoint/2010/main" val="214549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anim calcmode="lin" valueType="num">
                                      <p:cBhvr>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anim calcmode="lin" valueType="num">
                                      <p:cBhvr>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anim calcmode="lin" valueType="num">
                                      <p:cBhvr>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anim calcmode="lin" valueType="num">
                                      <p:cBhvr>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anim calcmode="lin" valueType="num">
                                      <p:cBhvr>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And </a:t>
            </a:r>
            <a:r>
              <a:rPr lang="en-US" b="1" dirty="0" smtClean="0"/>
              <a:t>different benchmarks</a:t>
            </a:r>
            <a:endParaRPr lang="en-US" b="1"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4</a:t>
            </a:fld>
            <a:endParaRPr lang="en-US" altLang="en-US" dirty="0"/>
          </a:p>
        </p:txBody>
      </p:sp>
      <p:grpSp>
        <p:nvGrpSpPr>
          <p:cNvPr id="63" name="Group 62"/>
          <p:cNvGrpSpPr/>
          <p:nvPr/>
        </p:nvGrpSpPr>
        <p:grpSpPr>
          <a:xfrm>
            <a:off x="165696" y="6144162"/>
            <a:ext cx="5976664" cy="2535803"/>
            <a:chOff x="165696" y="6144162"/>
            <a:chExt cx="5976664" cy="2535803"/>
          </a:xfrm>
        </p:grpSpPr>
        <p:grpSp>
          <p:nvGrpSpPr>
            <p:cNvPr id="6" name="Group 5"/>
            <p:cNvGrpSpPr/>
            <p:nvPr/>
          </p:nvGrpSpPr>
          <p:grpSpPr>
            <a:xfrm>
              <a:off x="204143" y="6579360"/>
              <a:ext cx="4993113" cy="2100605"/>
              <a:chOff x="92823" y="2232244"/>
              <a:chExt cx="12846987" cy="5404733"/>
            </a:xfrm>
          </p:grpSpPr>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481996" y="5059107"/>
                <a:ext cx="1442946" cy="812239"/>
              </a:xfrm>
              <a:prstGeom prst="rect">
                <a:avLst/>
              </a:prstGeom>
              <a:ln w="6350">
                <a:solidFill>
                  <a:schemeClr val="tx1"/>
                </a:solidFill>
              </a:ln>
            </p:spPr>
          </p:pic>
          <p:pic>
            <p:nvPicPr>
              <p:cNvPr id="10" name="Picture 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987387" y="5059107"/>
                <a:ext cx="1443816" cy="812728"/>
              </a:xfrm>
              <a:prstGeom prst="rect">
                <a:avLst/>
              </a:prstGeom>
              <a:ln w="6350">
                <a:solidFill>
                  <a:schemeClr val="tx1"/>
                </a:solidFill>
              </a:ln>
            </p:spPr>
          </p:pic>
          <p:pic>
            <p:nvPicPr>
              <p:cNvPr id="11" name="Picture 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481562" y="5930140"/>
                <a:ext cx="1443814" cy="812728"/>
              </a:xfrm>
              <a:prstGeom prst="rect">
                <a:avLst/>
              </a:prstGeom>
              <a:ln w="6350">
                <a:solidFill>
                  <a:schemeClr val="tx1"/>
                </a:solidFill>
              </a:ln>
            </p:spPr>
          </p:pic>
          <p:pic>
            <p:nvPicPr>
              <p:cNvPr id="12" name="Picture 1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270152" y="4461348"/>
                <a:ext cx="4110976" cy="2314082"/>
              </a:xfrm>
              <a:prstGeom prst="rect">
                <a:avLst/>
              </a:prstGeom>
              <a:ln>
                <a:solidFill>
                  <a:schemeClr val="tx1"/>
                </a:solidFill>
              </a:ln>
            </p:spPr>
          </p:pic>
          <p:pic>
            <p:nvPicPr>
              <p:cNvPr id="13" name="Picture 1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495993" y="5059107"/>
                <a:ext cx="1443817" cy="812730"/>
              </a:xfrm>
              <a:prstGeom prst="rect">
                <a:avLst/>
              </a:prstGeom>
              <a:ln>
                <a:solidFill>
                  <a:schemeClr val="tx1"/>
                </a:solidFill>
              </a:ln>
            </p:spPr>
          </p:pic>
          <p:pic>
            <p:nvPicPr>
              <p:cNvPr id="14" name="Picture 1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87387" y="5926096"/>
                <a:ext cx="1442946" cy="812239"/>
              </a:xfrm>
              <a:prstGeom prst="rect">
                <a:avLst/>
              </a:prstGeom>
              <a:ln>
                <a:solidFill>
                  <a:schemeClr val="tx1"/>
                </a:solidFill>
              </a:ln>
            </p:spPr>
          </p:pic>
          <p:pic>
            <p:nvPicPr>
              <p:cNvPr id="15" name="Picture 1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92344" y="5919923"/>
                <a:ext cx="1443816" cy="812729"/>
              </a:xfrm>
              <a:prstGeom prst="rect">
                <a:avLst/>
              </a:prstGeom>
              <a:ln>
                <a:solidFill>
                  <a:schemeClr val="tx1"/>
                </a:solidFill>
              </a:ln>
            </p:spPr>
          </p:pic>
          <p:pic>
            <p:nvPicPr>
              <p:cNvPr id="16" name="Picture 1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138686" y="6808681"/>
                <a:ext cx="1439501" cy="810300"/>
              </a:xfrm>
              <a:prstGeom prst="rect">
                <a:avLst/>
              </a:prstGeom>
              <a:ln>
                <a:solidFill>
                  <a:schemeClr val="tx1"/>
                </a:solidFill>
              </a:ln>
            </p:spPr>
          </p:pic>
          <p:pic>
            <p:nvPicPr>
              <p:cNvPr id="17" name="Picture 1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2823" y="6824248"/>
                <a:ext cx="1443815" cy="812729"/>
              </a:xfrm>
              <a:prstGeom prst="rect">
                <a:avLst/>
              </a:prstGeom>
              <a:ln>
                <a:solidFill>
                  <a:schemeClr val="tx1"/>
                </a:solidFill>
              </a:ln>
            </p:spPr>
          </p:pic>
          <p:pic>
            <p:nvPicPr>
              <p:cNvPr id="18" name="Picture 1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605856" y="6814032"/>
                <a:ext cx="1442945" cy="812238"/>
              </a:xfrm>
              <a:prstGeom prst="rect">
                <a:avLst/>
              </a:prstGeom>
              <a:ln>
                <a:solidFill>
                  <a:schemeClr val="tx1"/>
                </a:solidFill>
              </a:ln>
            </p:spPr>
          </p:pic>
          <p:pic>
            <p:nvPicPr>
              <p:cNvPr id="19" name="Picture 1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118019" y="6824249"/>
                <a:ext cx="1443815" cy="812728"/>
              </a:xfrm>
              <a:prstGeom prst="rect">
                <a:avLst/>
              </a:prstGeom>
              <a:ln>
                <a:solidFill>
                  <a:schemeClr val="tx1"/>
                </a:solidFill>
              </a:ln>
            </p:spPr>
          </p:pic>
          <p:pic>
            <p:nvPicPr>
              <p:cNvPr id="20" name="Picture 1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630182" y="6815971"/>
                <a:ext cx="1439501" cy="810299"/>
              </a:xfrm>
              <a:prstGeom prst="rect">
                <a:avLst/>
              </a:prstGeom>
              <a:ln>
                <a:solidFill>
                  <a:schemeClr val="tx1"/>
                </a:solidFill>
              </a:ln>
            </p:spPr>
          </p:pic>
          <p:pic>
            <p:nvPicPr>
              <p:cNvPr id="21" name="Picture 2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138031" y="6813542"/>
                <a:ext cx="1443815" cy="812728"/>
              </a:xfrm>
              <a:prstGeom prst="rect">
                <a:avLst/>
              </a:prstGeom>
              <a:ln>
                <a:solidFill>
                  <a:schemeClr val="tx1"/>
                </a:solidFill>
              </a:ln>
            </p:spPr>
          </p:pic>
          <p:pic>
            <p:nvPicPr>
              <p:cNvPr id="22" name="Picture 2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651064" y="6813542"/>
                <a:ext cx="1430865" cy="805439"/>
              </a:xfrm>
              <a:prstGeom prst="rect">
                <a:avLst/>
              </a:prstGeom>
              <a:ln>
                <a:solidFill>
                  <a:schemeClr val="tx1"/>
                </a:solidFill>
              </a:ln>
            </p:spPr>
          </p:pic>
          <p:pic>
            <p:nvPicPr>
              <p:cNvPr id="23" name="Picture 2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650849" y="6806254"/>
                <a:ext cx="1443813" cy="812727"/>
              </a:xfrm>
              <a:prstGeom prst="rect">
                <a:avLst/>
              </a:prstGeom>
              <a:ln>
                <a:solidFill>
                  <a:schemeClr val="tx1"/>
                </a:solidFill>
              </a:ln>
            </p:spPr>
          </p:pic>
          <p:pic>
            <p:nvPicPr>
              <p:cNvPr id="24" name="horses05">
                <a:hlinkClick r:id="" action="ppaction://media"/>
              </p:cNvPr>
              <p:cNvPicPr>
                <a:picLocks noChangeAspect="1"/>
              </p:cNvPicPr>
              <p:nvPr>
                <a:videoFile r:link="rId14"/>
                <p:extLst>
                  <p:ext uri="{DAA4B4D4-6D71-4841-9C94-3DE7FCFB9230}">
                    <p14:media xmlns:p14="http://schemas.microsoft.com/office/powerpoint/2010/main" r:link="rId13"/>
                  </p:ext>
                </p:extLst>
              </p:nvPr>
            </p:nvPicPr>
            <p:blipFill>
              <a:blip r:embed="rId40"/>
              <a:stretch>
                <a:fillRect/>
              </a:stretch>
            </p:blipFill>
            <p:spPr>
              <a:xfrm>
                <a:off x="93689" y="4461348"/>
                <a:ext cx="4109290" cy="2313133"/>
              </a:xfrm>
              <a:prstGeom prst="rect">
                <a:avLst/>
              </a:prstGeom>
            </p:spPr>
          </p:pic>
          <p:sp>
            <p:nvSpPr>
              <p:cNvPr id="25" name="TextBox 24"/>
              <p:cNvSpPr txBox="1"/>
              <p:nvPr/>
            </p:nvSpPr>
            <p:spPr>
              <a:xfrm>
                <a:off x="12296859" y="7175203"/>
                <a:ext cx="278816" cy="430887"/>
              </a:xfrm>
              <a:prstGeom prst="rect">
                <a:avLst/>
              </a:prstGeom>
              <a:noFill/>
            </p:spPr>
            <p:txBody>
              <a:bodyPr wrap="square" rtlCol="0">
                <a:spAutoFit/>
              </a:bodyPr>
              <a:lstStyle/>
              <a:p>
                <a:r>
                  <a:rPr lang="de-DE" dirty="0" smtClean="0"/>
                  <a:t>…</a:t>
                </a:r>
                <a:endParaRPr lang="de-DE" dirty="0"/>
              </a:p>
            </p:txBody>
          </p:sp>
          <p:pic>
            <p:nvPicPr>
              <p:cNvPr id="26" name="cars4">
                <a:hlinkClick r:id="" action="ppaction://media"/>
              </p:cNvPr>
              <p:cNvPicPr>
                <a:picLocks noChangeAspect="1"/>
              </p:cNvPicPr>
              <p:nvPr>
                <a:videoFile r:link="rId16"/>
                <p:extLst>
                  <p:ext uri="{DAA4B4D4-6D71-4841-9C94-3DE7FCFB9230}">
                    <p14:media xmlns:p14="http://schemas.microsoft.com/office/powerpoint/2010/main" r:link="rId15"/>
                  </p:ext>
                </p:extLst>
              </p:nvPr>
            </p:nvPicPr>
            <p:blipFill>
              <a:blip r:embed="rId41"/>
              <a:stretch>
                <a:fillRect/>
              </a:stretch>
            </p:blipFill>
            <p:spPr>
              <a:xfrm>
                <a:off x="93689" y="2232245"/>
                <a:ext cx="2853998" cy="2140499"/>
              </a:xfrm>
              <a:prstGeom prst="rect">
                <a:avLst/>
              </a:prstGeom>
            </p:spPr>
          </p:pic>
          <p:pic>
            <p:nvPicPr>
              <p:cNvPr id="27" name="marple2">
                <a:hlinkClick r:id="" action="ppaction://media"/>
              </p:cNvPr>
              <p:cNvPicPr>
                <a:picLocks noChangeAspect="1"/>
              </p:cNvPicPr>
              <p:nvPr>
                <a:videoFile r:link="rId17"/>
                <p:extLst>
                  <p:ext uri="{DAA4B4D4-6D71-4841-9C94-3DE7FCFB9230}">
                    <p14:media xmlns:p14="http://schemas.microsoft.com/office/powerpoint/2010/main" r:link="rId18">
                      <p14:trim st="2416" end="2795.5715"/>
                    </p14:media>
                  </p:ext>
                </p:extLst>
              </p:nvPr>
            </p:nvPicPr>
            <p:blipFill>
              <a:blip r:embed="rId42"/>
              <a:stretch>
                <a:fillRect/>
              </a:stretch>
            </p:blipFill>
            <p:spPr>
              <a:xfrm>
                <a:off x="2981701" y="2232244"/>
                <a:ext cx="2601301" cy="2140499"/>
              </a:xfrm>
              <a:prstGeom prst="rect">
                <a:avLst/>
              </a:prstGeom>
            </p:spPr>
          </p:pic>
          <p:pic>
            <p:nvPicPr>
              <p:cNvPr id="28" name="people04">
                <a:hlinkClick r:id="" action="ppaction://media"/>
              </p:cNvPr>
              <p:cNvPicPr>
                <a:picLocks noChangeAspect="1"/>
              </p:cNvPicPr>
              <p:nvPr>
                <a:videoFile r:link="rId20"/>
                <p:extLst>
                  <p:ext uri="{DAA4B4D4-6D71-4841-9C94-3DE7FCFB9230}">
                    <p14:media xmlns:p14="http://schemas.microsoft.com/office/powerpoint/2010/main" r:link="rId19"/>
                  </p:ext>
                </p:extLst>
              </p:nvPr>
            </p:nvPicPr>
            <p:blipFill>
              <a:blip r:embed="rId43"/>
              <a:stretch>
                <a:fillRect/>
              </a:stretch>
            </p:blipFill>
            <p:spPr>
              <a:xfrm>
                <a:off x="5617016" y="2232244"/>
                <a:ext cx="3424798" cy="2140499"/>
              </a:xfrm>
              <a:prstGeom prst="rect">
                <a:avLst/>
              </a:prstGeom>
            </p:spPr>
          </p:pic>
          <p:pic>
            <p:nvPicPr>
              <p:cNvPr id="29" name="cats03">
                <a:hlinkClick r:id="" action="ppaction://media"/>
              </p:cNvPr>
              <p:cNvPicPr>
                <a:picLocks noChangeAspect="1"/>
              </p:cNvPicPr>
              <p:nvPr>
                <a:videoFile r:link="rId22"/>
                <p:extLst>
                  <p:ext uri="{DAA4B4D4-6D71-4841-9C94-3DE7FCFB9230}">
                    <p14:media xmlns:p14="http://schemas.microsoft.com/office/powerpoint/2010/main" r:link="rId21"/>
                  </p:ext>
                </p:extLst>
              </p:nvPr>
            </p:nvPicPr>
            <p:blipFill>
              <a:blip r:embed="rId44"/>
              <a:stretch>
                <a:fillRect/>
              </a:stretch>
            </p:blipFill>
            <p:spPr>
              <a:xfrm>
                <a:off x="9084610" y="2241745"/>
                <a:ext cx="3788440" cy="2130998"/>
              </a:xfrm>
              <a:prstGeom prst="rect">
                <a:avLst/>
              </a:prstGeom>
            </p:spPr>
          </p:pic>
        </p:grpSp>
        <p:sp>
          <p:nvSpPr>
            <p:cNvPr id="8" name="TextBox 7"/>
            <p:cNvSpPr txBox="1"/>
            <p:nvPr/>
          </p:nvSpPr>
          <p:spPr>
            <a:xfrm>
              <a:off x="165696" y="6144162"/>
              <a:ext cx="5976664" cy="430887"/>
            </a:xfrm>
            <a:prstGeom prst="rect">
              <a:avLst/>
            </a:prstGeom>
            <a:noFill/>
          </p:spPr>
          <p:txBody>
            <a:bodyPr wrap="square" rtlCol="0">
              <a:spAutoFit/>
            </a:bodyPr>
            <a:lstStyle/>
            <a:p>
              <a:r>
                <a:rPr lang="en-US" dirty="0" smtClean="0"/>
                <a:t>FBMS</a:t>
              </a:r>
              <a:endParaRPr lang="en-US" dirty="0"/>
            </a:p>
          </p:txBody>
        </p:sp>
      </p:grpSp>
      <p:grpSp>
        <p:nvGrpSpPr>
          <p:cNvPr id="62" name="Group 61"/>
          <p:cNvGrpSpPr/>
          <p:nvPr/>
        </p:nvGrpSpPr>
        <p:grpSpPr>
          <a:xfrm>
            <a:off x="5707365" y="5750648"/>
            <a:ext cx="7276621" cy="1982632"/>
            <a:chOff x="5707365" y="5750648"/>
            <a:chExt cx="7276621" cy="1982632"/>
          </a:xfrm>
        </p:grpSpPr>
        <p:grpSp>
          <p:nvGrpSpPr>
            <p:cNvPr id="31" name="Group 4"/>
            <p:cNvGrpSpPr>
              <a:grpSpLocks/>
            </p:cNvGrpSpPr>
            <p:nvPr/>
          </p:nvGrpSpPr>
          <p:grpSpPr bwMode="auto">
            <a:xfrm>
              <a:off x="5711977" y="6196246"/>
              <a:ext cx="7272009" cy="1537034"/>
              <a:chOff x="0" y="3868738"/>
              <a:chExt cx="13004800" cy="2749550"/>
            </a:xfrm>
          </p:grpSpPr>
          <p:pic>
            <p:nvPicPr>
              <p:cNvPr id="34" name="Content Placeholder 5"/>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620963"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241925" y="3868738"/>
                <a:ext cx="252095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864475"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0485438"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10485438"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864475"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241925" y="5303838"/>
                <a:ext cx="2520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2"/>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2627313"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8"/>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0"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0"/>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0"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a:xfrm>
              <a:off x="5707365" y="5750648"/>
              <a:ext cx="5976664" cy="430887"/>
            </a:xfrm>
            <a:prstGeom prst="rect">
              <a:avLst/>
            </a:prstGeom>
            <a:noFill/>
          </p:spPr>
          <p:txBody>
            <a:bodyPr wrap="square" rtlCol="0">
              <a:spAutoFit/>
            </a:bodyPr>
            <a:lstStyle/>
            <a:p>
              <a:r>
                <a:rPr lang="en-US" dirty="0" smtClean="0"/>
                <a:t>VSB100</a:t>
              </a:r>
              <a:endParaRPr lang="en-US" dirty="0"/>
            </a:p>
          </p:txBody>
        </p:sp>
      </p:grpSp>
      <p:grpSp>
        <p:nvGrpSpPr>
          <p:cNvPr id="61" name="Group 60"/>
          <p:cNvGrpSpPr/>
          <p:nvPr/>
        </p:nvGrpSpPr>
        <p:grpSpPr>
          <a:xfrm>
            <a:off x="6661214" y="2428528"/>
            <a:ext cx="5976664" cy="2500823"/>
            <a:chOff x="6661214" y="2428528"/>
            <a:chExt cx="5976664" cy="2500823"/>
          </a:xfrm>
        </p:grpSpPr>
        <p:pic>
          <p:nvPicPr>
            <p:cNvPr id="48" name="bm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5"/>
            <a:stretch>
              <a:fillRect/>
            </a:stretch>
          </p:blipFill>
          <p:spPr>
            <a:xfrm>
              <a:off x="6661214" y="2843994"/>
              <a:ext cx="1789891" cy="1006027"/>
            </a:xfrm>
            <a:prstGeom prst="rect">
              <a:avLst/>
            </a:prstGeom>
          </p:spPr>
        </p:pic>
        <p:pic>
          <p:nvPicPr>
            <p:cNvPr id="49" name="bmx.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6"/>
            <a:stretch>
              <a:fillRect/>
            </a:stretch>
          </p:blipFill>
          <p:spPr>
            <a:xfrm>
              <a:off x="6661214" y="3923323"/>
              <a:ext cx="1789891" cy="1006028"/>
            </a:xfrm>
            <a:prstGeom prst="rect">
              <a:avLst/>
            </a:prstGeom>
          </p:spPr>
        </p:pic>
        <p:pic>
          <p:nvPicPr>
            <p:cNvPr id="50" name="hummy.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57"/>
            <a:stretch>
              <a:fillRect/>
            </a:stretch>
          </p:blipFill>
          <p:spPr>
            <a:xfrm>
              <a:off x="8571629" y="3915761"/>
              <a:ext cx="1803345" cy="1013590"/>
            </a:xfrm>
            <a:prstGeom prst="rect">
              <a:avLst/>
            </a:prstGeom>
          </p:spPr>
        </p:pic>
        <p:pic>
          <p:nvPicPr>
            <p:cNvPr id="51" name="hummy_orig.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58"/>
            <a:stretch>
              <a:fillRect/>
            </a:stretch>
          </p:blipFill>
          <p:spPr>
            <a:xfrm>
              <a:off x="8581837" y="2842168"/>
              <a:ext cx="1793137" cy="1007852"/>
            </a:xfrm>
            <a:prstGeom prst="rect">
              <a:avLst/>
            </a:prstGeom>
          </p:spPr>
        </p:pic>
        <p:pic>
          <p:nvPicPr>
            <p:cNvPr id="52" name="cheetah.mp4">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59"/>
            <a:stretch>
              <a:fillRect/>
            </a:stretch>
          </p:blipFill>
          <p:spPr>
            <a:xfrm>
              <a:off x="10542226" y="3923323"/>
              <a:ext cx="1789891" cy="1006028"/>
            </a:xfrm>
            <a:prstGeom prst="rect">
              <a:avLst/>
            </a:prstGeom>
          </p:spPr>
        </p:pic>
        <p:pic>
          <p:nvPicPr>
            <p:cNvPr id="53" name="cheetah_orig.mp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60"/>
            <a:stretch>
              <a:fillRect/>
            </a:stretch>
          </p:blipFill>
          <p:spPr>
            <a:xfrm>
              <a:off x="10542226" y="2843992"/>
              <a:ext cx="1789891" cy="1006028"/>
            </a:xfrm>
            <a:prstGeom prst="rect">
              <a:avLst/>
            </a:prstGeom>
          </p:spPr>
        </p:pic>
        <p:sp>
          <p:nvSpPr>
            <p:cNvPr id="47" name="TextBox 46"/>
            <p:cNvSpPr txBox="1"/>
            <p:nvPr/>
          </p:nvSpPr>
          <p:spPr>
            <a:xfrm>
              <a:off x="6661214" y="2428528"/>
              <a:ext cx="5976664" cy="430887"/>
            </a:xfrm>
            <a:prstGeom prst="rect">
              <a:avLst/>
            </a:prstGeom>
            <a:noFill/>
          </p:spPr>
          <p:txBody>
            <a:bodyPr wrap="square" rtlCol="0">
              <a:spAutoFit/>
            </a:bodyPr>
            <a:lstStyle/>
            <a:p>
              <a:r>
                <a:rPr lang="en-US" dirty="0" smtClean="0"/>
                <a:t>SegTrack v2</a:t>
              </a:r>
              <a:endParaRPr lang="en-US" dirty="0"/>
            </a:p>
          </p:txBody>
        </p:sp>
      </p:grpSp>
      <p:grpSp>
        <p:nvGrpSpPr>
          <p:cNvPr id="54" name="Group 53"/>
          <p:cNvGrpSpPr/>
          <p:nvPr/>
        </p:nvGrpSpPr>
        <p:grpSpPr>
          <a:xfrm>
            <a:off x="519518" y="2645973"/>
            <a:ext cx="5976664" cy="2929200"/>
            <a:chOff x="522627" y="2577266"/>
            <a:chExt cx="5976664" cy="2929200"/>
          </a:xfrm>
        </p:grpSpPr>
        <p:grpSp>
          <p:nvGrpSpPr>
            <p:cNvPr id="55" name="Group 54"/>
            <p:cNvGrpSpPr/>
            <p:nvPr/>
          </p:nvGrpSpPr>
          <p:grpSpPr>
            <a:xfrm>
              <a:off x="550502" y="3008153"/>
              <a:ext cx="4936865" cy="2498313"/>
              <a:chOff x="5836108" y="5682247"/>
              <a:chExt cx="7116958" cy="3601555"/>
            </a:xfrm>
          </p:grpSpPr>
          <p:pic>
            <p:nvPicPr>
              <p:cNvPr id="58" name="Picture 2"/>
              <p:cNvPicPr>
                <a:picLocks noChangeAspect="1" noChangeArrowheads="1"/>
              </p:cNvPicPr>
              <p:nvPr/>
            </p:nvPicPr>
            <p:blipFill rotWithShape="1">
              <a:blip r:embed="rId61">
                <a:extLst>
                  <a:ext uri="{28A0092B-C50C-407E-A947-70E740481C1C}">
                    <a14:useLocalDpi xmlns:a14="http://schemas.microsoft.com/office/drawing/2010/main" val="0"/>
                  </a:ext>
                </a:extLst>
              </a:blip>
              <a:srcRect r="20124"/>
              <a:stretch/>
            </p:blipFill>
            <p:spPr bwMode="auto">
              <a:xfrm>
                <a:off x="5836108" y="8107586"/>
                <a:ext cx="7116958" cy="117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p:cNvPicPr>
                <a:picLocks noChangeAspect="1" noChangeArrowheads="1"/>
              </p:cNvPicPr>
              <p:nvPr/>
            </p:nvPicPr>
            <p:blipFill rotWithShape="1">
              <a:blip r:embed="rId62">
                <a:extLst>
                  <a:ext uri="{28A0092B-C50C-407E-A947-70E740481C1C}">
                    <a14:useLocalDpi xmlns:a14="http://schemas.microsoft.com/office/drawing/2010/main" val="0"/>
                  </a:ext>
                </a:extLst>
              </a:blip>
              <a:srcRect r="20152"/>
              <a:stretch/>
            </p:blipFill>
            <p:spPr bwMode="auto">
              <a:xfrm>
                <a:off x="5848299" y="568224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rotWithShape="1">
              <a:blip r:embed="rId63">
                <a:extLst>
                  <a:ext uri="{28A0092B-C50C-407E-A947-70E740481C1C}">
                    <a14:useLocalDpi xmlns:a14="http://schemas.microsoft.com/office/drawing/2010/main" val="0"/>
                  </a:ext>
                </a:extLst>
              </a:blip>
              <a:srcRect r="20152"/>
              <a:stretch/>
            </p:blipFill>
            <p:spPr bwMode="auto">
              <a:xfrm>
                <a:off x="5848299" y="689491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TextBox 56"/>
            <p:cNvSpPr txBox="1"/>
            <p:nvPr/>
          </p:nvSpPr>
          <p:spPr>
            <a:xfrm>
              <a:off x="522627" y="2577266"/>
              <a:ext cx="5976664" cy="430887"/>
            </a:xfrm>
            <a:prstGeom prst="rect">
              <a:avLst/>
            </a:prstGeom>
            <a:noFill/>
          </p:spPr>
          <p:txBody>
            <a:bodyPr wrap="square" rtlCol="0">
              <a:spAutoFit/>
            </a:bodyPr>
            <a:lstStyle/>
            <a:p>
              <a:r>
                <a:rPr lang="en-US" dirty="0" smtClean="0"/>
                <a:t>LIBSVX</a:t>
              </a:r>
              <a:endParaRPr lang="en-US" dirty="0"/>
            </a:p>
          </p:txBody>
        </p:sp>
      </p:grpSp>
    </p:spTree>
    <p:extLst>
      <p:ext uri="{BB962C8B-B14F-4D97-AF65-F5344CB8AC3E}">
        <p14:creationId xmlns:p14="http://schemas.microsoft.com/office/powerpoint/2010/main" val="2035398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anim calcmode="lin" valueType="num">
                                      <p:cBhvr>
                                        <p:cTn id="12" dur="500" fill="hold"/>
                                        <p:tgtEl>
                                          <p:spTgt spid="54"/>
                                        </p:tgtEl>
                                        <p:attrNameLst>
                                          <p:attrName>ppt_x</p:attrName>
                                        </p:attrNameLst>
                                      </p:cBhvr>
                                      <p:tavLst>
                                        <p:tav tm="0">
                                          <p:val>
                                            <p:strVal val="#ppt_x"/>
                                          </p:val>
                                        </p:tav>
                                        <p:tav tm="100000">
                                          <p:val>
                                            <p:strVal val="#ppt_x"/>
                                          </p:val>
                                        </p:tav>
                                      </p:tavLst>
                                    </p:anim>
                                    <p:anim calcmode="lin" valueType="num">
                                      <p:cBhvr>
                                        <p:cTn id="13" dur="500" fill="hold"/>
                                        <p:tgtEl>
                                          <p:spTgt spid="54"/>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anim calcmode="lin" valueType="num">
                                      <p:cBhvr>
                                        <p:cTn id="18" dur="500" fill="hold"/>
                                        <p:tgtEl>
                                          <p:spTgt spid="61"/>
                                        </p:tgtEl>
                                        <p:attrNameLst>
                                          <p:attrName>ppt_x</p:attrName>
                                        </p:attrNameLst>
                                      </p:cBhvr>
                                      <p:tavLst>
                                        <p:tav tm="0">
                                          <p:val>
                                            <p:strVal val="#ppt_x"/>
                                          </p:val>
                                        </p:tav>
                                        <p:tav tm="100000">
                                          <p:val>
                                            <p:strVal val="#ppt_x"/>
                                          </p:val>
                                        </p:tav>
                                      </p:tavLst>
                                    </p:anim>
                                    <p:anim calcmode="lin" valueType="num">
                                      <p:cBhvr>
                                        <p:cTn id="19" dur="500" fill="hold"/>
                                        <p:tgtEl>
                                          <p:spTgt spid="6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anim calcmode="lin" valueType="num">
                                      <p:cBhvr>
                                        <p:cTn id="24" dur="500" fill="hold"/>
                                        <p:tgtEl>
                                          <p:spTgt spid="63"/>
                                        </p:tgtEl>
                                        <p:attrNameLst>
                                          <p:attrName>ppt_x</p:attrName>
                                        </p:attrNameLst>
                                      </p:cBhvr>
                                      <p:tavLst>
                                        <p:tav tm="0">
                                          <p:val>
                                            <p:strVal val="#ppt_x"/>
                                          </p:val>
                                        </p:tav>
                                        <p:tav tm="100000">
                                          <p:val>
                                            <p:strVal val="#ppt_x"/>
                                          </p:val>
                                        </p:tav>
                                      </p:tavLst>
                                    </p:anim>
                                    <p:anim calcmode="lin" valueType="num">
                                      <p:cBhvr>
                                        <p:cTn id="25" dur="500" fill="hold"/>
                                        <p:tgtEl>
                                          <p:spTgt spid="63"/>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anim calcmode="lin" valueType="num">
                                      <p:cBhvr>
                                        <p:cTn id="30" dur="500" fill="hold"/>
                                        <p:tgtEl>
                                          <p:spTgt spid="62"/>
                                        </p:tgtEl>
                                        <p:attrNameLst>
                                          <p:attrName>ppt_x</p:attrName>
                                        </p:attrNameLst>
                                      </p:cBhvr>
                                      <p:tavLst>
                                        <p:tav tm="0">
                                          <p:val>
                                            <p:strVal val="#ppt_x"/>
                                          </p:val>
                                        </p:tav>
                                        <p:tav tm="100000">
                                          <p:val>
                                            <p:strVal val="#ppt_x"/>
                                          </p:val>
                                        </p:tav>
                                      </p:tavLst>
                                    </p:anim>
                                    <p:anim calcmode="lin" valueType="num">
                                      <p:cBhvr>
                                        <p:cTn id="31"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rctx="PPT">
                                        <p:cTn id="35" dur="indefinite"/>
                                        <p:tgtEl>
                                          <p:spTgt spid="61"/>
                                        </p:tgtEl>
                                        <p:attrNameLst>
                                          <p:attrName>style.opacity</p:attrName>
                                        </p:attrNameLst>
                                      </p:cBhvr>
                                      <p:to>
                                        <p:strVal val="0.5"/>
                                      </p:to>
                                    </p:set>
                                    <p:animEffect filter="image" prLst="opacity: 0.5">
                                      <p:cBhvr rctx="IE">
                                        <p:cTn id="36" dur="indefinite"/>
                                        <p:tgtEl>
                                          <p:spTgt spid="61"/>
                                        </p:tgtEl>
                                      </p:cBhvr>
                                    </p:animEffect>
                                  </p:childTnLst>
                                </p:cTn>
                              </p:par>
                              <p:par>
                                <p:cTn id="37" presetID="9" presetClass="emph" presetSubtype="0" nodeType="withEffect">
                                  <p:stCondLst>
                                    <p:cond delay="0"/>
                                  </p:stCondLst>
                                  <p:childTnLst>
                                    <p:set>
                                      <p:cBhvr rctx="PPT">
                                        <p:cTn id="38" dur="indefinite"/>
                                        <p:tgtEl>
                                          <p:spTgt spid="63"/>
                                        </p:tgtEl>
                                        <p:attrNameLst>
                                          <p:attrName>style.opacity</p:attrName>
                                        </p:attrNameLst>
                                      </p:cBhvr>
                                      <p:to>
                                        <p:strVal val="0.5"/>
                                      </p:to>
                                    </p:set>
                                    <p:animEffect filter="image" prLst="opacity: 0.5">
                                      <p:cBhvr rctx="IE">
                                        <p:cTn id="39" dur="indefinite"/>
                                        <p:tgtEl>
                                          <p:spTgt spid="63"/>
                                        </p:tgtEl>
                                      </p:cBhvr>
                                    </p:animEffect>
                                  </p:childTnLst>
                                </p:cTn>
                              </p:par>
                              <p:par>
                                <p:cTn id="40" presetID="9" presetClass="emph" presetSubtype="0" nodeType="withEffect">
                                  <p:stCondLst>
                                    <p:cond delay="0"/>
                                  </p:stCondLst>
                                  <p:childTnLst>
                                    <p:set>
                                      <p:cBhvr rctx="PPT">
                                        <p:cTn id="41" dur="indefinite"/>
                                        <p:tgtEl>
                                          <p:spTgt spid="62"/>
                                        </p:tgtEl>
                                        <p:attrNameLst>
                                          <p:attrName>style.opacity</p:attrName>
                                        </p:attrNameLst>
                                      </p:cBhvr>
                                      <p:to>
                                        <p:strVal val="0.5"/>
                                      </p:to>
                                    </p:set>
                                    <p:animEffect filter="image" prLst="opacity: 0.5">
                                      <p:cBhvr rctx="IE">
                                        <p:cTn id="42" dur="indefinite"/>
                                        <p:tgtEl>
                                          <p:spTgt spid="62"/>
                                        </p:tgtEl>
                                      </p:cBhvr>
                                    </p:animEffect>
                                  </p:childTnLst>
                                </p:cTn>
                              </p:par>
                            </p:childTnLst>
                          </p:cTn>
                        </p:par>
                        <p:par>
                          <p:cTn id="43" fill="hold">
                            <p:stCondLst>
                              <p:cond delay="0"/>
                            </p:stCondLst>
                            <p:childTnLst>
                              <p:par>
                                <p:cTn id="44" presetID="26" presetClass="emph" presetSubtype="0" fill="hold" nodeType="afterEffect">
                                  <p:stCondLst>
                                    <p:cond delay="0"/>
                                  </p:stCondLst>
                                  <p:childTnLst>
                                    <p:animEffect transition="out" filter="fade">
                                      <p:cBhvr>
                                        <p:cTn id="45" dur="1000" tmFilter="0, 0; .2, .5; .8, .5; 1, 0"/>
                                        <p:tgtEl>
                                          <p:spTgt spid="54"/>
                                        </p:tgtEl>
                                      </p:cBhvr>
                                    </p:animEffect>
                                    <p:animScale>
                                      <p:cBhvr>
                                        <p:cTn id="46" dur="500" autoRev="1" fill="hold"/>
                                        <p:tgtEl>
                                          <p:spTgt spid="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4"/>
                </p:tgtEl>
              </p:cMediaNode>
            </p:video>
            <p:video>
              <p:cMediaNode vol="80000">
                <p:cTn id="48" fill="hold" display="0">
                  <p:stCondLst>
                    <p:cond delay="indefinite"/>
                  </p:stCondLst>
                </p:cTn>
                <p:tgtEl>
                  <p:spTgt spid="26"/>
                </p:tgtEl>
              </p:cMediaNode>
            </p:video>
            <p:video>
              <p:cMediaNode vol="80000">
                <p:cTn id="49" fill="hold" display="0">
                  <p:stCondLst>
                    <p:cond delay="indefinite"/>
                  </p:stCondLst>
                </p:cTn>
                <p:tgtEl>
                  <p:spTgt spid="27"/>
                </p:tgtEl>
              </p:cMediaNode>
            </p:video>
            <p:video>
              <p:cMediaNode vol="80000">
                <p:cTn id="50" fill="hold" display="0">
                  <p:stCondLst>
                    <p:cond delay="indefinite"/>
                  </p:stCondLst>
                </p:cTn>
                <p:tgtEl>
                  <p:spTgt spid="28"/>
                </p:tgtEl>
              </p:cMediaNode>
            </p:video>
            <p:video>
              <p:cMediaNode vol="80000">
                <p:cTn id="51" fill="hold" display="0">
                  <p:stCondLst>
                    <p:cond delay="indefinite"/>
                  </p:stCondLst>
                </p:cTn>
                <p:tgtEl>
                  <p:spTgt spid="29"/>
                </p:tgtEl>
              </p:cMediaNode>
            </p:video>
            <p:video>
              <p:cMediaNode vol="80000">
                <p:cTn id="52" fill="hold" display="0">
                  <p:stCondLst>
                    <p:cond delay="indefinite"/>
                  </p:stCondLst>
                </p:cTn>
                <p:tgtEl>
                  <p:spTgt spid="48"/>
                </p:tgtEl>
              </p:cMediaNode>
            </p:video>
            <p:video>
              <p:cMediaNode vol="80000">
                <p:cTn id="53" fill="hold" display="0">
                  <p:stCondLst>
                    <p:cond delay="indefinite"/>
                  </p:stCondLst>
                </p:cTn>
                <p:tgtEl>
                  <p:spTgt spid="49"/>
                </p:tgtEl>
              </p:cMediaNode>
            </p:video>
            <p:video>
              <p:cMediaNode vol="80000">
                <p:cTn id="54" fill="hold" display="0">
                  <p:stCondLst>
                    <p:cond delay="indefinite"/>
                  </p:stCondLst>
                </p:cTn>
                <p:tgtEl>
                  <p:spTgt spid="50"/>
                </p:tgtEl>
              </p:cMediaNode>
            </p:video>
            <p:video>
              <p:cMediaNode vol="80000">
                <p:cTn id="55" fill="hold" display="0">
                  <p:stCondLst>
                    <p:cond delay="indefinite"/>
                  </p:stCondLst>
                </p:cTn>
                <p:tgtEl>
                  <p:spTgt spid="51"/>
                </p:tgtEl>
              </p:cMediaNode>
            </p:video>
            <p:video>
              <p:cMediaNode vol="80000">
                <p:cTn id="56" fill="hold" display="0">
                  <p:stCondLst>
                    <p:cond delay="indefinite"/>
                  </p:stCondLst>
                </p:cTn>
                <p:tgtEl>
                  <p:spTgt spid="52"/>
                </p:tgtEl>
              </p:cMediaNode>
            </p:video>
            <p:video>
              <p:cMediaNode vol="80000">
                <p:cTn id="57" fill="hold" display="0">
                  <p:stCondLst>
                    <p:cond delay="indefinite"/>
                  </p:stCondLst>
                </p:cTn>
                <p:tgtEl>
                  <p:spTgt spid="53"/>
                </p:tgtEl>
              </p:cMediaNode>
            </p:video>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LIBSVX   [Xu and Corso </a:t>
            </a:r>
            <a:r>
              <a:rPr lang="en-US" i="1" dirty="0" smtClean="0"/>
              <a:t>CVPR</a:t>
            </a:r>
            <a:r>
              <a:rPr lang="en-US" dirty="0" smtClean="0"/>
              <a:t>’12]</a:t>
            </a:r>
            <a:endParaRPr lang="en-US" dirty="0"/>
          </a:p>
        </p:txBody>
      </p:sp>
      <p:sp>
        <p:nvSpPr>
          <p:cNvPr id="3" name="Content Placeholder 2"/>
          <p:cNvSpPr>
            <a:spLocks noGrp="1"/>
          </p:cNvSpPr>
          <p:nvPr>
            <p:ph idx="1"/>
          </p:nvPr>
        </p:nvSpPr>
        <p:spPr/>
        <p:txBody>
          <a:bodyPr/>
          <a:lstStyle/>
          <a:p>
            <a:r>
              <a:rPr lang="en-US" dirty="0" err="1" smtClean="0"/>
              <a:t>Supervoxel</a:t>
            </a:r>
            <a:r>
              <a:rPr lang="en-US" dirty="0" smtClean="0"/>
              <a:t> segmentation</a:t>
            </a:r>
          </a:p>
          <a:p>
            <a:endParaRPr lang="en-US" dirty="0" smtClean="0"/>
          </a:p>
          <a:p>
            <a:pPr marL="8778875" lvl="1"/>
            <a:r>
              <a:rPr lang="en-US" dirty="0" smtClean="0"/>
              <a:t>Spatio-temporally uniform</a:t>
            </a:r>
          </a:p>
          <a:p>
            <a:pPr marL="8778875" lvl="1"/>
            <a:r>
              <a:rPr lang="en-US" dirty="0" smtClean="0"/>
              <a:t>Accurate at boundaries</a:t>
            </a:r>
          </a:p>
          <a:p>
            <a:pPr marL="8778875" lvl="1"/>
            <a:r>
              <a:rPr lang="en-US" dirty="0" smtClean="0"/>
              <a:t>Parsimonious</a:t>
            </a:r>
          </a:p>
          <a:p>
            <a:pPr lvl="1"/>
            <a:endParaRPr lang="en-US" sz="2800" dirty="0" smtClean="0"/>
          </a:p>
          <a:p>
            <a:pPr lvl="1"/>
            <a:endParaRPr lang="en-US" sz="3600" dirty="0"/>
          </a:p>
          <a:p>
            <a:r>
              <a:rPr lang="en-US" dirty="0" smtClean="0"/>
              <a:t>Corresponding metrics</a:t>
            </a:r>
            <a:endParaRPr lang="en-US"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5</a:t>
            </a:fld>
            <a:endParaRPr lang="en-US" altLang="en-US" dirty="0"/>
          </a:p>
        </p:txBody>
      </p:sp>
      <p:pic>
        <p:nvPicPr>
          <p:cNvPr id="5" name="Picture 7" descr="D:\SegTrack\JPEGImages\girl\5117-8_7016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2" y="2428528"/>
            <a:ext cx="3877008" cy="3099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5038" t="7498" r="15038" b="14845"/>
          <a:stretch/>
        </p:blipFill>
        <p:spPr bwMode="auto">
          <a:xfrm>
            <a:off x="4425592" y="2428529"/>
            <a:ext cx="3877008" cy="309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0" y="6460976"/>
            <a:ext cx="12898514" cy="2649226"/>
            <a:chOff x="0" y="6460976"/>
            <a:chExt cx="12898514" cy="2649226"/>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525" y="6460976"/>
              <a:ext cx="2939730" cy="264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460976"/>
              <a:ext cx="2931058" cy="263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8784" y="6460976"/>
              <a:ext cx="2939730" cy="2649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6587" y="6460976"/>
              <a:ext cx="2961409" cy="264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17350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And </a:t>
            </a:r>
            <a:r>
              <a:rPr lang="en-US" b="1" dirty="0" smtClean="0"/>
              <a:t>different benchmarks</a:t>
            </a:r>
            <a:endParaRPr lang="en-US" b="1"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6</a:t>
            </a:fld>
            <a:endParaRPr lang="en-US" altLang="en-US" dirty="0"/>
          </a:p>
        </p:txBody>
      </p:sp>
      <p:grpSp>
        <p:nvGrpSpPr>
          <p:cNvPr id="63" name="Group 62"/>
          <p:cNvGrpSpPr/>
          <p:nvPr/>
        </p:nvGrpSpPr>
        <p:grpSpPr>
          <a:xfrm>
            <a:off x="165696" y="6144162"/>
            <a:ext cx="5976664" cy="2535803"/>
            <a:chOff x="165696" y="6144162"/>
            <a:chExt cx="5976664" cy="2535803"/>
          </a:xfrm>
        </p:grpSpPr>
        <p:grpSp>
          <p:nvGrpSpPr>
            <p:cNvPr id="6" name="Group 5"/>
            <p:cNvGrpSpPr/>
            <p:nvPr/>
          </p:nvGrpSpPr>
          <p:grpSpPr>
            <a:xfrm>
              <a:off x="204143" y="6579360"/>
              <a:ext cx="4993113" cy="2100605"/>
              <a:chOff x="92823" y="2232244"/>
              <a:chExt cx="12846987" cy="5404733"/>
            </a:xfrm>
          </p:grpSpPr>
          <p:pic>
            <p:nvPicPr>
              <p:cNvPr id="9" name="Picture 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81996" y="5059107"/>
                <a:ext cx="1442946" cy="812239"/>
              </a:xfrm>
              <a:prstGeom prst="rect">
                <a:avLst/>
              </a:prstGeom>
              <a:ln w="6350">
                <a:solidFill>
                  <a:schemeClr val="tx1"/>
                </a:solidFill>
              </a:ln>
            </p:spPr>
          </p:pic>
          <p:pic>
            <p:nvPicPr>
              <p:cNvPr id="10" name="Picture 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987387" y="5059107"/>
                <a:ext cx="1443816" cy="812728"/>
              </a:xfrm>
              <a:prstGeom prst="rect">
                <a:avLst/>
              </a:prstGeom>
              <a:ln w="6350">
                <a:solidFill>
                  <a:schemeClr val="tx1"/>
                </a:solidFill>
              </a:ln>
            </p:spPr>
          </p:pic>
          <p:pic>
            <p:nvPicPr>
              <p:cNvPr id="11" name="Picture 1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81562" y="5930140"/>
                <a:ext cx="1443814" cy="812728"/>
              </a:xfrm>
              <a:prstGeom prst="rect">
                <a:avLst/>
              </a:prstGeom>
              <a:ln w="6350">
                <a:solidFill>
                  <a:schemeClr val="tx1"/>
                </a:solidFill>
              </a:ln>
            </p:spPr>
          </p:pic>
          <p:pic>
            <p:nvPicPr>
              <p:cNvPr id="12" name="Picture 1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270152" y="4461348"/>
                <a:ext cx="4110976" cy="2314082"/>
              </a:xfrm>
              <a:prstGeom prst="rect">
                <a:avLst/>
              </a:prstGeom>
              <a:ln>
                <a:solidFill>
                  <a:schemeClr val="tx1"/>
                </a:solidFill>
              </a:ln>
            </p:spPr>
          </p:pic>
          <p:pic>
            <p:nvPicPr>
              <p:cNvPr id="13" name="Picture 1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495993" y="5059107"/>
                <a:ext cx="1443817" cy="812730"/>
              </a:xfrm>
              <a:prstGeom prst="rect">
                <a:avLst/>
              </a:prstGeom>
              <a:ln>
                <a:solidFill>
                  <a:schemeClr val="tx1"/>
                </a:solidFill>
              </a:ln>
            </p:spPr>
          </p:pic>
          <p:pic>
            <p:nvPicPr>
              <p:cNvPr id="14" name="Picture 1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87387" y="5926096"/>
                <a:ext cx="1442946" cy="812239"/>
              </a:xfrm>
              <a:prstGeom prst="rect">
                <a:avLst/>
              </a:prstGeom>
              <a:ln>
                <a:solidFill>
                  <a:schemeClr val="tx1"/>
                </a:solidFill>
              </a:ln>
            </p:spPr>
          </p:pic>
          <p:pic>
            <p:nvPicPr>
              <p:cNvPr id="15" name="Picture 1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92344" y="5919923"/>
                <a:ext cx="1443816" cy="812729"/>
              </a:xfrm>
              <a:prstGeom prst="rect">
                <a:avLst/>
              </a:prstGeom>
              <a:ln>
                <a:solidFill>
                  <a:schemeClr val="tx1"/>
                </a:solidFill>
              </a:ln>
            </p:spPr>
          </p:pic>
          <p:pic>
            <p:nvPicPr>
              <p:cNvPr id="16" name="Picture 1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138686" y="6808681"/>
                <a:ext cx="1439501" cy="810300"/>
              </a:xfrm>
              <a:prstGeom prst="rect">
                <a:avLst/>
              </a:prstGeom>
              <a:ln>
                <a:solidFill>
                  <a:schemeClr val="tx1"/>
                </a:solidFill>
              </a:ln>
            </p:spPr>
          </p:pic>
          <p:pic>
            <p:nvPicPr>
              <p:cNvPr id="17" name="Picture 1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2823" y="6824248"/>
                <a:ext cx="1443815" cy="812729"/>
              </a:xfrm>
              <a:prstGeom prst="rect">
                <a:avLst/>
              </a:prstGeom>
              <a:ln>
                <a:solidFill>
                  <a:schemeClr val="tx1"/>
                </a:solidFill>
              </a:ln>
            </p:spPr>
          </p:pic>
          <p:pic>
            <p:nvPicPr>
              <p:cNvPr id="18" name="Picture 1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605856" y="6814032"/>
                <a:ext cx="1442945" cy="812238"/>
              </a:xfrm>
              <a:prstGeom prst="rect">
                <a:avLst/>
              </a:prstGeom>
              <a:ln>
                <a:solidFill>
                  <a:schemeClr val="tx1"/>
                </a:solidFill>
              </a:ln>
            </p:spPr>
          </p:pic>
          <p:pic>
            <p:nvPicPr>
              <p:cNvPr id="19" name="Picture 1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118019" y="6824249"/>
                <a:ext cx="1443815" cy="812728"/>
              </a:xfrm>
              <a:prstGeom prst="rect">
                <a:avLst/>
              </a:prstGeom>
              <a:ln>
                <a:solidFill>
                  <a:schemeClr val="tx1"/>
                </a:solidFill>
              </a:ln>
            </p:spPr>
          </p:pic>
          <p:pic>
            <p:nvPicPr>
              <p:cNvPr id="20" name="Picture 1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630182" y="6815971"/>
                <a:ext cx="1439501" cy="810299"/>
              </a:xfrm>
              <a:prstGeom prst="rect">
                <a:avLst/>
              </a:prstGeom>
              <a:ln>
                <a:solidFill>
                  <a:schemeClr val="tx1"/>
                </a:solidFill>
              </a:ln>
            </p:spPr>
          </p:pic>
          <p:pic>
            <p:nvPicPr>
              <p:cNvPr id="21" name="Picture 2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138031" y="6813542"/>
                <a:ext cx="1443815" cy="812728"/>
              </a:xfrm>
              <a:prstGeom prst="rect">
                <a:avLst/>
              </a:prstGeom>
              <a:ln>
                <a:solidFill>
                  <a:schemeClr val="tx1"/>
                </a:solidFill>
              </a:ln>
            </p:spPr>
          </p:pic>
          <p:pic>
            <p:nvPicPr>
              <p:cNvPr id="22" name="Picture 2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651064" y="6813542"/>
                <a:ext cx="1430865" cy="805439"/>
              </a:xfrm>
              <a:prstGeom prst="rect">
                <a:avLst/>
              </a:prstGeom>
              <a:ln>
                <a:solidFill>
                  <a:schemeClr val="tx1"/>
                </a:solidFill>
              </a:ln>
            </p:spPr>
          </p:pic>
          <p:pic>
            <p:nvPicPr>
              <p:cNvPr id="23" name="Picture 2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50849" y="6806254"/>
                <a:ext cx="1443813" cy="812727"/>
              </a:xfrm>
              <a:prstGeom prst="rect">
                <a:avLst/>
              </a:prstGeom>
              <a:ln>
                <a:solidFill>
                  <a:schemeClr val="tx1"/>
                </a:solidFill>
              </a:ln>
            </p:spPr>
          </p:pic>
          <p:pic>
            <p:nvPicPr>
              <p:cNvPr id="24" name="horses05">
                <a:hlinkClick r:id="" action="ppaction://media"/>
              </p:cNvPr>
              <p:cNvPicPr>
                <a:picLocks noChangeAspect="1"/>
              </p:cNvPicPr>
              <p:nvPr>
                <a:videoFile r:link="rId14"/>
                <p:extLst>
                  <p:ext uri="{DAA4B4D4-6D71-4841-9C94-3DE7FCFB9230}">
                    <p14:media xmlns:p14="http://schemas.microsoft.com/office/powerpoint/2010/main" r:link="rId13"/>
                  </p:ext>
                </p:extLst>
              </p:nvPr>
            </p:nvPicPr>
            <p:blipFill>
              <a:blip r:embed="rId39"/>
              <a:stretch>
                <a:fillRect/>
              </a:stretch>
            </p:blipFill>
            <p:spPr>
              <a:xfrm>
                <a:off x="93689" y="4461348"/>
                <a:ext cx="4109290" cy="2313133"/>
              </a:xfrm>
              <a:prstGeom prst="rect">
                <a:avLst/>
              </a:prstGeom>
            </p:spPr>
          </p:pic>
          <p:sp>
            <p:nvSpPr>
              <p:cNvPr id="25" name="TextBox 24"/>
              <p:cNvSpPr txBox="1"/>
              <p:nvPr/>
            </p:nvSpPr>
            <p:spPr>
              <a:xfrm>
                <a:off x="12296859" y="7175203"/>
                <a:ext cx="278816" cy="430887"/>
              </a:xfrm>
              <a:prstGeom prst="rect">
                <a:avLst/>
              </a:prstGeom>
              <a:noFill/>
            </p:spPr>
            <p:txBody>
              <a:bodyPr wrap="square" rtlCol="0">
                <a:spAutoFit/>
              </a:bodyPr>
              <a:lstStyle/>
              <a:p>
                <a:r>
                  <a:rPr lang="de-DE" dirty="0" smtClean="0"/>
                  <a:t>…</a:t>
                </a:r>
                <a:endParaRPr lang="de-DE" dirty="0"/>
              </a:p>
            </p:txBody>
          </p:sp>
          <p:pic>
            <p:nvPicPr>
              <p:cNvPr id="26" name="cars4">
                <a:hlinkClick r:id="" action="ppaction://media"/>
              </p:cNvPr>
              <p:cNvPicPr>
                <a:picLocks noChangeAspect="1"/>
              </p:cNvPicPr>
              <p:nvPr>
                <a:videoFile r:link="rId16"/>
                <p:extLst>
                  <p:ext uri="{DAA4B4D4-6D71-4841-9C94-3DE7FCFB9230}">
                    <p14:media xmlns:p14="http://schemas.microsoft.com/office/powerpoint/2010/main" r:link="rId15"/>
                  </p:ext>
                </p:extLst>
              </p:nvPr>
            </p:nvPicPr>
            <p:blipFill>
              <a:blip r:embed="rId40"/>
              <a:stretch>
                <a:fillRect/>
              </a:stretch>
            </p:blipFill>
            <p:spPr>
              <a:xfrm>
                <a:off x="93689" y="2232245"/>
                <a:ext cx="2853998" cy="2140499"/>
              </a:xfrm>
              <a:prstGeom prst="rect">
                <a:avLst/>
              </a:prstGeom>
            </p:spPr>
          </p:pic>
          <p:pic>
            <p:nvPicPr>
              <p:cNvPr id="27" name="marple2">
                <a:hlinkClick r:id="" action="ppaction://media"/>
              </p:cNvPr>
              <p:cNvPicPr>
                <a:picLocks noChangeAspect="1"/>
              </p:cNvPicPr>
              <p:nvPr>
                <a:videoFile r:link="rId17"/>
                <p:extLst>
                  <p:ext uri="{DAA4B4D4-6D71-4841-9C94-3DE7FCFB9230}">
                    <p14:media xmlns:p14="http://schemas.microsoft.com/office/powerpoint/2010/main" r:link="rId18">
                      <p14:trim st="2416" end="2795.5715"/>
                    </p14:media>
                  </p:ext>
                </p:extLst>
              </p:nvPr>
            </p:nvPicPr>
            <p:blipFill>
              <a:blip r:embed="rId41"/>
              <a:stretch>
                <a:fillRect/>
              </a:stretch>
            </p:blipFill>
            <p:spPr>
              <a:xfrm>
                <a:off x="2981701" y="2232244"/>
                <a:ext cx="2601301" cy="2140499"/>
              </a:xfrm>
              <a:prstGeom prst="rect">
                <a:avLst/>
              </a:prstGeom>
            </p:spPr>
          </p:pic>
          <p:pic>
            <p:nvPicPr>
              <p:cNvPr id="28" name="people04">
                <a:hlinkClick r:id="" action="ppaction://media"/>
              </p:cNvPr>
              <p:cNvPicPr>
                <a:picLocks noChangeAspect="1"/>
              </p:cNvPicPr>
              <p:nvPr>
                <a:videoFile r:link="rId20"/>
                <p:extLst>
                  <p:ext uri="{DAA4B4D4-6D71-4841-9C94-3DE7FCFB9230}">
                    <p14:media xmlns:p14="http://schemas.microsoft.com/office/powerpoint/2010/main" r:link="rId19"/>
                  </p:ext>
                </p:extLst>
              </p:nvPr>
            </p:nvPicPr>
            <p:blipFill>
              <a:blip r:embed="rId42"/>
              <a:stretch>
                <a:fillRect/>
              </a:stretch>
            </p:blipFill>
            <p:spPr>
              <a:xfrm>
                <a:off x="5617016" y="2232244"/>
                <a:ext cx="3424798" cy="2140499"/>
              </a:xfrm>
              <a:prstGeom prst="rect">
                <a:avLst/>
              </a:prstGeom>
            </p:spPr>
          </p:pic>
          <p:pic>
            <p:nvPicPr>
              <p:cNvPr id="29" name="cats03">
                <a:hlinkClick r:id="" action="ppaction://media"/>
              </p:cNvPr>
              <p:cNvPicPr>
                <a:picLocks noChangeAspect="1"/>
              </p:cNvPicPr>
              <p:nvPr>
                <a:videoFile r:link="rId22"/>
                <p:extLst>
                  <p:ext uri="{DAA4B4D4-6D71-4841-9C94-3DE7FCFB9230}">
                    <p14:media xmlns:p14="http://schemas.microsoft.com/office/powerpoint/2010/main" r:link="rId21"/>
                  </p:ext>
                </p:extLst>
              </p:nvPr>
            </p:nvPicPr>
            <p:blipFill>
              <a:blip r:embed="rId43"/>
              <a:stretch>
                <a:fillRect/>
              </a:stretch>
            </p:blipFill>
            <p:spPr>
              <a:xfrm>
                <a:off x="9084610" y="2241745"/>
                <a:ext cx="3788440" cy="2130998"/>
              </a:xfrm>
              <a:prstGeom prst="rect">
                <a:avLst/>
              </a:prstGeom>
            </p:spPr>
          </p:pic>
        </p:grpSp>
        <p:sp>
          <p:nvSpPr>
            <p:cNvPr id="8" name="TextBox 7"/>
            <p:cNvSpPr txBox="1"/>
            <p:nvPr/>
          </p:nvSpPr>
          <p:spPr>
            <a:xfrm>
              <a:off x="165696" y="6144162"/>
              <a:ext cx="5976664" cy="430887"/>
            </a:xfrm>
            <a:prstGeom prst="rect">
              <a:avLst/>
            </a:prstGeom>
            <a:noFill/>
          </p:spPr>
          <p:txBody>
            <a:bodyPr wrap="square" rtlCol="0">
              <a:spAutoFit/>
            </a:bodyPr>
            <a:lstStyle/>
            <a:p>
              <a:r>
                <a:rPr lang="en-US" dirty="0" smtClean="0"/>
                <a:t>FBMS</a:t>
              </a:r>
              <a:endParaRPr lang="en-US" dirty="0"/>
            </a:p>
          </p:txBody>
        </p:sp>
      </p:grpSp>
      <p:grpSp>
        <p:nvGrpSpPr>
          <p:cNvPr id="62" name="Group 61"/>
          <p:cNvGrpSpPr/>
          <p:nvPr/>
        </p:nvGrpSpPr>
        <p:grpSpPr>
          <a:xfrm>
            <a:off x="5707365" y="5750648"/>
            <a:ext cx="7276621" cy="1982632"/>
            <a:chOff x="5707365" y="5750648"/>
            <a:chExt cx="7276621" cy="1982632"/>
          </a:xfrm>
        </p:grpSpPr>
        <p:grpSp>
          <p:nvGrpSpPr>
            <p:cNvPr id="31" name="Group 4"/>
            <p:cNvGrpSpPr>
              <a:grpSpLocks/>
            </p:cNvGrpSpPr>
            <p:nvPr/>
          </p:nvGrpSpPr>
          <p:grpSpPr bwMode="auto">
            <a:xfrm>
              <a:off x="5711977" y="6196246"/>
              <a:ext cx="7272009" cy="1537034"/>
              <a:chOff x="0" y="3868738"/>
              <a:chExt cx="13004800" cy="2749550"/>
            </a:xfrm>
          </p:grpSpPr>
          <p:pic>
            <p:nvPicPr>
              <p:cNvPr id="34" name="Content Placeholder 5"/>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620963"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241925" y="3868738"/>
                <a:ext cx="252095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864475"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485438"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0485438"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864475"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5241925" y="5303838"/>
                <a:ext cx="2520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2"/>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2627313"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8"/>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0"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0"/>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0"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a:xfrm>
              <a:off x="5707365" y="5750648"/>
              <a:ext cx="5976664" cy="430887"/>
            </a:xfrm>
            <a:prstGeom prst="rect">
              <a:avLst/>
            </a:prstGeom>
            <a:noFill/>
          </p:spPr>
          <p:txBody>
            <a:bodyPr wrap="square" rtlCol="0">
              <a:spAutoFit/>
            </a:bodyPr>
            <a:lstStyle/>
            <a:p>
              <a:r>
                <a:rPr lang="en-US" dirty="0" smtClean="0"/>
                <a:t>VSB100</a:t>
              </a:r>
              <a:endParaRPr lang="en-US" dirty="0"/>
            </a:p>
          </p:txBody>
        </p:sp>
      </p:grpSp>
      <p:grpSp>
        <p:nvGrpSpPr>
          <p:cNvPr id="61" name="Group 60"/>
          <p:cNvGrpSpPr/>
          <p:nvPr/>
        </p:nvGrpSpPr>
        <p:grpSpPr>
          <a:xfrm>
            <a:off x="6661214" y="2428528"/>
            <a:ext cx="5976664" cy="2500823"/>
            <a:chOff x="6661214" y="2428528"/>
            <a:chExt cx="5976664" cy="2500823"/>
          </a:xfrm>
        </p:grpSpPr>
        <p:pic>
          <p:nvPicPr>
            <p:cNvPr id="48" name="bm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4"/>
            <a:stretch>
              <a:fillRect/>
            </a:stretch>
          </p:blipFill>
          <p:spPr>
            <a:xfrm>
              <a:off x="6661214" y="2843994"/>
              <a:ext cx="1789891" cy="1006027"/>
            </a:xfrm>
            <a:prstGeom prst="rect">
              <a:avLst/>
            </a:prstGeom>
          </p:spPr>
        </p:pic>
        <p:pic>
          <p:nvPicPr>
            <p:cNvPr id="49" name="bmx.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5"/>
            <a:stretch>
              <a:fillRect/>
            </a:stretch>
          </p:blipFill>
          <p:spPr>
            <a:xfrm>
              <a:off x="6661214" y="3923323"/>
              <a:ext cx="1789891" cy="1006028"/>
            </a:xfrm>
            <a:prstGeom prst="rect">
              <a:avLst/>
            </a:prstGeom>
          </p:spPr>
        </p:pic>
        <p:pic>
          <p:nvPicPr>
            <p:cNvPr id="50" name="hummy.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56"/>
            <a:stretch>
              <a:fillRect/>
            </a:stretch>
          </p:blipFill>
          <p:spPr>
            <a:xfrm>
              <a:off x="8571629" y="3915761"/>
              <a:ext cx="1803345" cy="1013590"/>
            </a:xfrm>
            <a:prstGeom prst="rect">
              <a:avLst/>
            </a:prstGeom>
          </p:spPr>
        </p:pic>
        <p:pic>
          <p:nvPicPr>
            <p:cNvPr id="51" name="hummy_orig.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57"/>
            <a:stretch>
              <a:fillRect/>
            </a:stretch>
          </p:blipFill>
          <p:spPr>
            <a:xfrm>
              <a:off x="8581837" y="2842168"/>
              <a:ext cx="1793137" cy="1007852"/>
            </a:xfrm>
            <a:prstGeom prst="rect">
              <a:avLst/>
            </a:prstGeom>
          </p:spPr>
        </p:pic>
        <p:pic>
          <p:nvPicPr>
            <p:cNvPr id="52" name="cheetah.mp4">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58"/>
            <a:stretch>
              <a:fillRect/>
            </a:stretch>
          </p:blipFill>
          <p:spPr>
            <a:xfrm>
              <a:off x="10542226" y="3923323"/>
              <a:ext cx="1789891" cy="1006028"/>
            </a:xfrm>
            <a:prstGeom prst="rect">
              <a:avLst/>
            </a:prstGeom>
          </p:spPr>
        </p:pic>
        <p:pic>
          <p:nvPicPr>
            <p:cNvPr id="53" name="cheetah_orig.mp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59"/>
            <a:stretch>
              <a:fillRect/>
            </a:stretch>
          </p:blipFill>
          <p:spPr>
            <a:xfrm>
              <a:off x="10542226" y="2843992"/>
              <a:ext cx="1789891" cy="1006028"/>
            </a:xfrm>
            <a:prstGeom prst="rect">
              <a:avLst/>
            </a:prstGeom>
          </p:spPr>
        </p:pic>
        <p:sp>
          <p:nvSpPr>
            <p:cNvPr id="47" name="TextBox 46"/>
            <p:cNvSpPr txBox="1"/>
            <p:nvPr/>
          </p:nvSpPr>
          <p:spPr>
            <a:xfrm>
              <a:off x="6661214" y="2428528"/>
              <a:ext cx="5976664" cy="430887"/>
            </a:xfrm>
            <a:prstGeom prst="rect">
              <a:avLst/>
            </a:prstGeom>
            <a:noFill/>
          </p:spPr>
          <p:txBody>
            <a:bodyPr wrap="square" rtlCol="0">
              <a:spAutoFit/>
            </a:bodyPr>
            <a:lstStyle/>
            <a:p>
              <a:r>
                <a:rPr lang="en-US" dirty="0" smtClean="0"/>
                <a:t>SegTrack v2</a:t>
              </a:r>
              <a:endParaRPr lang="en-US" dirty="0"/>
            </a:p>
          </p:txBody>
        </p:sp>
      </p:grpSp>
      <p:grpSp>
        <p:nvGrpSpPr>
          <p:cNvPr id="54" name="Group 53"/>
          <p:cNvGrpSpPr/>
          <p:nvPr/>
        </p:nvGrpSpPr>
        <p:grpSpPr>
          <a:xfrm>
            <a:off x="519518" y="2645973"/>
            <a:ext cx="5976664" cy="2929200"/>
            <a:chOff x="522627" y="2577266"/>
            <a:chExt cx="5976664" cy="2929200"/>
          </a:xfrm>
        </p:grpSpPr>
        <p:grpSp>
          <p:nvGrpSpPr>
            <p:cNvPr id="55" name="Group 54"/>
            <p:cNvGrpSpPr/>
            <p:nvPr/>
          </p:nvGrpSpPr>
          <p:grpSpPr>
            <a:xfrm>
              <a:off x="550502" y="3008153"/>
              <a:ext cx="4936865" cy="2498313"/>
              <a:chOff x="5836108" y="5682247"/>
              <a:chExt cx="7116958" cy="3601555"/>
            </a:xfrm>
          </p:grpSpPr>
          <p:pic>
            <p:nvPicPr>
              <p:cNvPr id="58" name="Picture 2"/>
              <p:cNvPicPr>
                <a:picLocks noChangeAspect="1" noChangeArrowheads="1"/>
              </p:cNvPicPr>
              <p:nvPr/>
            </p:nvPicPr>
            <p:blipFill rotWithShape="1">
              <a:blip r:embed="rId60">
                <a:extLst>
                  <a:ext uri="{28A0092B-C50C-407E-A947-70E740481C1C}">
                    <a14:useLocalDpi xmlns:a14="http://schemas.microsoft.com/office/drawing/2010/main" val="0"/>
                  </a:ext>
                </a:extLst>
              </a:blip>
              <a:srcRect r="20124"/>
              <a:stretch/>
            </p:blipFill>
            <p:spPr bwMode="auto">
              <a:xfrm>
                <a:off x="5836108" y="8107586"/>
                <a:ext cx="7116958" cy="117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p:cNvPicPr>
                <a:picLocks noChangeAspect="1" noChangeArrowheads="1"/>
              </p:cNvPicPr>
              <p:nvPr/>
            </p:nvPicPr>
            <p:blipFill rotWithShape="1">
              <a:blip r:embed="rId61">
                <a:extLst>
                  <a:ext uri="{28A0092B-C50C-407E-A947-70E740481C1C}">
                    <a14:useLocalDpi xmlns:a14="http://schemas.microsoft.com/office/drawing/2010/main" val="0"/>
                  </a:ext>
                </a:extLst>
              </a:blip>
              <a:srcRect r="20152"/>
              <a:stretch/>
            </p:blipFill>
            <p:spPr bwMode="auto">
              <a:xfrm>
                <a:off x="5848299" y="568224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rotWithShape="1">
              <a:blip r:embed="rId62">
                <a:extLst>
                  <a:ext uri="{28A0092B-C50C-407E-A947-70E740481C1C}">
                    <a14:useLocalDpi xmlns:a14="http://schemas.microsoft.com/office/drawing/2010/main" val="0"/>
                  </a:ext>
                </a:extLst>
              </a:blip>
              <a:srcRect r="20152"/>
              <a:stretch/>
            </p:blipFill>
            <p:spPr bwMode="auto">
              <a:xfrm>
                <a:off x="5848299" y="689491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TextBox 56"/>
            <p:cNvSpPr txBox="1"/>
            <p:nvPr/>
          </p:nvSpPr>
          <p:spPr>
            <a:xfrm>
              <a:off x="522627" y="2577266"/>
              <a:ext cx="5976664" cy="430887"/>
            </a:xfrm>
            <a:prstGeom prst="rect">
              <a:avLst/>
            </a:prstGeom>
            <a:noFill/>
          </p:spPr>
          <p:txBody>
            <a:bodyPr wrap="square" rtlCol="0">
              <a:spAutoFit/>
            </a:bodyPr>
            <a:lstStyle/>
            <a:p>
              <a:r>
                <a:rPr lang="en-US" dirty="0" smtClean="0"/>
                <a:t>LIBSVX</a:t>
              </a:r>
              <a:endParaRPr lang="en-US" dirty="0"/>
            </a:p>
          </p:txBody>
        </p:sp>
      </p:grpSp>
    </p:spTree>
    <p:extLst>
      <p:ext uri="{BB962C8B-B14F-4D97-AF65-F5344CB8AC3E}">
        <p14:creationId xmlns:p14="http://schemas.microsoft.com/office/powerpoint/2010/main" val="76445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2"/>
                                        </p:tgtEl>
                                        <p:attrNameLst>
                                          <p:attrName>style.opacity</p:attrName>
                                        </p:attrNameLst>
                                      </p:cBhvr>
                                      <p:to>
                                        <p:strVal val="0.5"/>
                                      </p:to>
                                    </p:set>
                                    <p:animEffect filter="image" prLst="opacity: 0.5">
                                      <p:cBhvr rctx="IE">
                                        <p:cTn id="7" dur="indefinite"/>
                                        <p:tgtEl>
                                          <p:spTgt spid="62"/>
                                        </p:tgtEl>
                                      </p:cBhvr>
                                    </p:animEffect>
                                  </p:childTnLst>
                                </p:cTn>
                              </p:par>
                              <p:par>
                                <p:cTn id="8" presetID="9" presetClass="emph" presetSubtype="0" nodeType="withEffect">
                                  <p:stCondLst>
                                    <p:cond delay="0"/>
                                  </p:stCondLst>
                                  <p:childTnLst>
                                    <p:set>
                                      <p:cBhvr rctx="PPT">
                                        <p:cTn id="9" dur="indefinite"/>
                                        <p:tgtEl>
                                          <p:spTgt spid="63"/>
                                        </p:tgtEl>
                                        <p:attrNameLst>
                                          <p:attrName>style.opacity</p:attrName>
                                        </p:attrNameLst>
                                      </p:cBhvr>
                                      <p:to>
                                        <p:strVal val="0.5"/>
                                      </p:to>
                                    </p:set>
                                    <p:animEffect filter="image" prLst="opacity: 0.5">
                                      <p:cBhvr rctx="IE">
                                        <p:cTn id="10" dur="indefinite"/>
                                        <p:tgtEl>
                                          <p:spTgt spid="63"/>
                                        </p:tgtEl>
                                      </p:cBhvr>
                                    </p:animEffect>
                                  </p:childTnLst>
                                </p:cTn>
                              </p:par>
                              <p:par>
                                <p:cTn id="11" presetID="9" presetClass="emph" presetSubtype="0" nodeType="withEffect">
                                  <p:stCondLst>
                                    <p:cond delay="0"/>
                                  </p:stCondLst>
                                  <p:childTnLst>
                                    <p:set>
                                      <p:cBhvr rctx="PPT">
                                        <p:cTn id="12" dur="indefinite"/>
                                        <p:tgtEl>
                                          <p:spTgt spid="54"/>
                                        </p:tgtEl>
                                        <p:attrNameLst>
                                          <p:attrName>style.opacity</p:attrName>
                                        </p:attrNameLst>
                                      </p:cBhvr>
                                      <p:to>
                                        <p:strVal val="0.5"/>
                                      </p:to>
                                    </p:set>
                                    <p:animEffect filter="image" prLst="opacity: 0.5">
                                      <p:cBhvr rctx="IE">
                                        <p:cTn id="13" dur="indefinite"/>
                                        <p:tgtEl>
                                          <p:spTgt spid="54"/>
                                        </p:tgtEl>
                                      </p:cBhvr>
                                    </p:animEffect>
                                  </p:childTnLst>
                                </p:cTn>
                              </p:par>
                            </p:childTnLst>
                          </p:cTn>
                        </p:par>
                        <p:par>
                          <p:cTn id="14" fill="hold">
                            <p:stCondLst>
                              <p:cond delay="0"/>
                            </p:stCondLst>
                            <p:childTnLst>
                              <p:par>
                                <p:cTn id="15" presetID="26" presetClass="emph" presetSubtype="0" fill="hold" nodeType="afterEffect">
                                  <p:stCondLst>
                                    <p:cond delay="0"/>
                                  </p:stCondLst>
                                  <p:childTnLst>
                                    <p:animEffect transition="out" filter="fade">
                                      <p:cBhvr>
                                        <p:cTn id="16" dur="1000" tmFilter="0, 0; .2, .5; .8, .5; 1, 0"/>
                                        <p:tgtEl>
                                          <p:spTgt spid="61"/>
                                        </p:tgtEl>
                                      </p:cBhvr>
                                    </p:animEffect>
                                    <p:animScale>
                                      <p:cBhvr>
                                        <p:cTn id="17" dur="500" autoRev="1" fill="hold"/>
                                        <p:tgtEl>
                                          <p:spTgt spid="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4"/>
                </p:tgtEl>
              </p:cMediaNode>
            </p:video>
            <p:video>
              <p:cMediaNode vol="80000">
                <p:cTn id="19" fill="hold" display="0">
                  <p:stCondLst>
                    <p:cond delay="indefinite"/>
                  </p:stCondLst>
                </p:cTn>
                <p:tgtEl>
                  <p:spTgt spid="26"/>
                </p:tgtEl>
              </p:cMediaNode>
            </p:video>
            <p:video>
              <p:cMediaNode vol="80000">
                <p:cTn id="20" fill="hold" display="0">
                  <p:stCondLst>
                    <p:cond delay="indefinite"/>
                  </p:stCondLst>
                </p:cTn>
                <p:tgtEl>
                  <p:spTgt spid="27"/>
                </p:tgtEl>
              </p:cMediaNode>
            </p:video>
            <p:video>
              <p:cMediaNode vol="80000">
                <p:cTn id="21" fill="hold" display="0">
                  <p:stCondLst>
                    <p:cond delay="indefinite"/>
                  </p:stCondLst>
                </p:cTn>
                <p:tgtEl>
                  <p:spTgt spid="28"/>
                </p:tgtEl>
              </p:cMediaNode>
            </p:video>
            <p:video>
              <p:cMediaNode vol="80000">
                <p:cTn id="22" fill="hold" display="0">
                  <p:stCondLst>
                    <p:cond delay="indefinite"/>
                  </p:stCondLst>
                </p:cTn>
                <p:tgtEl>
                  <p:spTgt spid="29"/>
                </p:tgtEl>
              </p:cMediaNode>
            </p:video>
            <p:video>
              <p:cMediaNode vol="80000">
                <p:cTn id="23" fill="hold" display="0">
                  <p:stCondLst>
                    <p:cond delay="indefinite"/>
                  </p:stCondLst>
                </p:cTn>
                <p:tgtEl>
                  <p:spTgt spid="48"/>
                </p:tgtEl>
              </p:cMediaNode>
            </p:video>
            <p:video>
              <p:cMediaNode vol="80000">
                <p:cTn id="24" fill="hold" display="0">
                  <p:stCondLst>
                    <p:cond delay="indefinite"/>
                  </p:stCondLst>
                </p:cTn>
                <p:tgtEl>
                  <p:spTgt spid="49"/>
                </p:tgtEl>
              </p:cMediaNode>
            </p:video>
            <p:video>
              <p:cMediaNode vol="80000">
                <p:cTn id="25" fill="hold" display="0">
                  <p:stCondLst>
                    <p:cond delay="indefinite"/>
                  </p:stCondLst>
                </p:cTn>
                <p:tgtEl>
                  <p:spTgt spid="50"/>
                </p:tgtEl>
              </p:cMediaNode>
            </p:video>
            <p:video>
              <p:cMediaNode vol="80000">
                <p:cTn id="26" fill="hold" display="0">
                  <p:stCondLst>
                    <p:cond delay="indefinite"/>
                  </p:stCondLst>
                </p:cTn>
                <p:tgtEl>
                  <p:spTgt spid="51"/>
                </p:tgtEl>
              </p:cMediaNode>
            </p:video>
            <p:video>
              <p:cMediaNode vol="80000">
                <p:cTn id="27" fill="hold" display="0">
                  <p:stCondLst>
                    <p:cond delay="indefinite"/>
                  </p:stCondLst>
                </p:cTn>
                <p:tgtEl>
                  <p:spTgt spid="52"/>
                </p:tgtEl>
              </p:cMediaNode>
            </p:video>
            <p:video>
              <p:cMediaNode vol="80000">
                <p:cTn id="28" fill="hold" display="0">
                  <p:stCondLst>
                    <p:cond delay="indefinite"/>
                  </p:stCondLst>
                </p:cTn>
                <p:tgtEl>
                  <p:spTgt spid="5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SegTrack v2   [Li et al. </a:t>
            </a:r>
            <a:r>
              <a:rPr lang="en-US" i="1" dirty="0" smtClean="0"/>
              <a:t>ICCV</a:t>
            </a:r>
            <a:r>
              <a:rPr lang="en-US" dirty="0" smtClean="0"/>
              <a:t>’13]</a:t>
            </a:r>
            <a:endParaRPr lang="en-US" dirty="0"/>
          </a:p>
        </p:txBody>
      </p:sp>
      <p:sp>
        <p:nvSpPr>
          <p:cNvPr id="3" name="Content Placeholder 2"/>
          <p:cNvSpPr>
            <a:spLocks noGrp="1"/>
          </p:cNvSpPr>
          <p:nvPr>
            <p:ph idx="1"/>
          </p:nvPr>
        </p:nvSpPr>
        <p:spPr>
          <a:xfrm>
            <a:off x="368300" y="1492424"/>
            <a:ext cx="12496800" cy="7452568"/>
          </a:xfrm>
        </p:spPr>
        <p:txBody>
          <a:bodyPr/>
          <a:lstStyle/>
          <a:p>
            <a:r>
              <a:rPr lang="en-US" dirty="0" smtClean="0"/>
              <a:t>(Video) Multiple Objects</a:t>
            </a:r>
          </a:p>
          <a:p>
            <a:pPr lvl="1"/>
            <a:r>
              <a:rPr lang="en-US" dirty="0" smtClean="0"/>
              <a:t>Annotations for each frame</a:t>
            </a:r>
          </a:p>
          <a:p>
            <a:pPr lvl="1"/>
            <a:r>
              <a:rPr lang="en-US" dirty="0" smtClean="0"/>
              <a:t>Videos for different challenges: motion blur, appearance change, deformation etc.</a:t>
            </a:r>
            <a:br>
              <a:rPr lang="en-US" dirty="0" smtClean="0"/>
            </a:br>
            <a:endParaRPr lang="en-US" dirty="0" smtClean="0"/>
          </a:p>
          <a:p>
            <a:endParaRPr lang="en-US" dirty="0"/>
          </a:p>
          <a:p>
            <a:endParaRPr lang="en-US" dirty="0" smtClean="0"/>
          </a:p>
          <a:p>
            <a:endParaRPr lang="en-US" dirty="0"/>
          </a:p>
          <a:p>
            <a:endParaRPr lang="en-US" dirty="0" smtClean="0"/>
          </a:p>
          <a:p>
            <a:endParaRPr lang="en-US" sz="5400" dirty="0"/>
          </a:p>
          <a:p>
            <a:pPr lvl="1"/>
            <a:r>
              <a:rPr lang="en-US" dirty="0" smtClean="0"/>
              <a:t>Intersection over Union for best many-to-one match</a:t>
            </a:r>
            <a:endParaRPr lang="en-US"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7</a:t>
            </a:fld>
            <a:endParaRPr lang="en-US" altLang="en-US" dirty="0"/>
          </a:p>
        </p:txBody>
      </p:sp>
      <p:pic>
        <p:nvPicPr>
          <p:cNvPr id="5" name="bmx.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6"/>
          <a:stretch>
            <a:fillRect/>
          </a:stretch>
        </p:blipFill>
        <p:spPr>
          <a:xfrm>
            <a:off x="1101800" y="3113180"/>
            <a:ext cx="3253408" cy="1828613"/>
          </a:xfrm>
          <a:prstGeom prst="rect">
            <a:avLst/>
          </a:prstGeom>
        </p:spPr>
      </p:pic>
      <p:pic>
        <p:nvPicPr>
          <p:cNvPr id="6" name="bmx.mp4">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7"/>
          <a:stretch>
            <a:fillRect/>
          </a:stretch>
        </p:blipFill>
        <p:spPr>
          <a:xfrm>
            <a:off x="1101800" y="5015000"/>
            <a:ext cx="3253407" cy="1828613"/>
          </a:xfrm>
          <a:prstGeom prst="rect">
            <a:avLst/>
          </a:prstGeom>
        </p:spPr>
      </p:pic>
      <p:pic>
        <p:nvPicPr>
          <p:cNvPr id="7" name="hummy.mp4">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18"/>
          <a:stretch>
            <a:fillRect/>
          </a:stretch>
        </p:blipFill>
        <p:spPr>
          <a:xfrm>
            <a:off x="4990232" y="5020816"/>
            <a:ext cx="3354551" cy="1885462"/>
          </a:xfrm>
          <a:prstGeom prst="rect">
            <a:avLst/>
          </a:prstGeom>
        </p:spPr>
      </p:pic>
      <p:pic>
        <p:nvPicPr>
          <p:cNvPr id="8" name="hummy_orig.mp4">
            <a:hlinkClick r:id="" action="ppaction://media"/>
          </p:cNvPr>
          <p:cNvPicPr>
            <a:picLocks noChangeAspect="1"/>
          </p:cNvPicPr>
          <p:nvPr>
            <a:videoFile r:link="rId9"/>
            <p:extLst>
              <p:ext uri="{DAA4B4D4-6D71-4841-9C94-3DE7FCFB9230}">
                <p14:media xmlns:p14="http://schemas.microsoft.com/office/powerpoint/2010/main" r:embed="rId8"/>
              </p:ext>
            </p:extLst>
          </p:nvPr>
        </p:nvPicPr>
        <p:blipFill>
          <a:blip r:embed="rId19"/>
          <a:stretch>
            <a:fillRect/>
          </a:stretch>
        </p:blipFill>
        <p:spPr>
          <a:xfrm>
            <a:off x="4990232" y="3055299"/>
            <a:ext cx="3355942" cy="1886244"/>
          </a:xfrm>
          <a:prstGeom prst="rect">
            <a:avLst/>
          </a:prstGeom>
        </p:spPr>
      </p:pic>
      <p:pic>
        <p:nvPicPr>
          <p:cNvPr id="9" name="cheetah.mp4">
            <a:hlinkClick r:id="" action="ppaction://media"/>
          </p:cNvPr>
          <p:cNvPicPr>
            <a:picLocks noChangeAspect="1"/>
          </p:cNvPicPr>
          <p:nvPr>
            <a:videoFile r:link="rId11"/>
            <p:extLst>
              <p:ext uri="{DAA4B4D4-6D71-4841-9C94-3DE7FCFB9230}">
                <p14:media xmlns:p14="http://schemas.microsoft.com/office/powerpoint/2010/main" r:embed="rId10"/>
              </p:ext>
            </p:extLst>
          </p:nvPr>
        </p:nvPicPr>
        <p:blipFill>
          <a:blip r:embed="rId20"/>
          <a:stretch>
            <a:fillRect/>
          </a:stretch>
        </p:blipFill>
        <p:spPr>
          <a:xfrm>
            <a:off x="8937626" y="5014999"/>
            <a:ext cx="3364900" cy="1891279"/>
          </a:xfrm>
          <a:prstGeom prst="rect">
            <a:avLst/>
          </a:prstGeom>
        </p:spPr>
      </p:pic>
      <p:pic>
        <p:nvPicPr>
          <p:cNvPr id="10" name="cheetah_orig.mp4">
            <a:hlinkClick r:id="" action="ppaction://media"/>
          </p:cNvPr>
          <p:cNvPicPr>
            <a:picLocks noChangeAspect="1"/>
          </p:cNvPicPr>
          <p:nvPr>
            <a:videoFile r:link="rId13"/>
            <p:extLst>
              <p:ext uri="{DAA4B4D4-6D71-4841-9C94-3DE7FCFB9230}">
                <p14:media xmlns:p14="http://schemas.microsoft.com/office/powerpoint/2010/main" r:embed="rId12"/>
              </p:ext>
            </p:extLst>
          </p:nvPr>
        </p:nvPicPr>
        <p:blipFill>
          <a:blip r:embed="rId21"/>
          <a:stretch>
            <a:fillRect/>
          </a:stretch>
        </p:blipFill>
        <p:spPr>
          <a:xfrm>
            <a:off x="8937625" y="3072706"/>
            <a:ext cx="3325415" cy="1869086"/>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509998751"/>
              </p:ext>
            </p:extLst>
          </p:nvPr>
        </p:nvGraphicFramePr>
        <p:xfrm>
          <a:off x="2755884" y="7440226"/>
          <a:ext cx="6986876" cy="1821324"/>
        </p:xfrm>
        <a:graphic>
          <a:graphicData uri="http://schemas.openxmlformats.org/presentationml/2006/ole">
            <mc:AlternateContent xmlns:mc="http://schemas.openxmlformats.org/markup-compatibility/2006">
              <mc:Choice xmlns:v="urn:schemas-microsoft-com:vml" Requires="v">
                <p:oleObj spid="_x0000_s2139" name="Bitmap Image" r:id="rId22" imgW="7276190" imgH="1895238" progId="PBrush">
                  <p:embed/>
                </p:oleObj>
              </mc:Choice>
              <mc:Fallback>
                <p:oleObj name="Bitmap Image" r:id="rId22" imgW="7276190" imgH="1895238" progId="PBrush">
                  <p:embed/>
                  <p:pic>
                    <p:nvPicPr>
                      <p:cNvPr id="0" name="Object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5884" y="7440226"/>
                        <a:ext cx="6986876" cy="182132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9569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5"/>
                </p:tgtEl>
              </p:cMediaNode>
            </p:video>
            <p:video>
              <p:cMediaNode vol="80000">
                <p:cTn id="32" fill="hold" display="0">
                  <p:stCondLst>
                    <p:cond delay="indefinite"/>
                  </p:stCondLst>
                </p:cTn>
                <p:tgtEl>
                  <p:spTgt spid="6"/>
                </p:tgtEl>
              </p:cMediaNode>
            </p:video>
            <p:video>
              <p:cMediaNode vol="80000">
                <p:cTn id="33" fill="hold" display="0">
                  <p:stCondLst>
                    <p:cond delay="indefinite"/>
                  </p:stCondLst>
                </p:cTn>
                <p:tgtEl>
                  <p:spTgt spid="7"/>
                </p:tgtEl>
              </p:cMediaNode>
            </p:video>
            <p:video>
              <p:cMediaNode vol="80000">
                <p:cTn id="34" fill="hold" display="0">
                  <p:stCondLst>
                    <p:cond delay="indefinite"/>
                  </p:stCondLst>
                </p:cTn>
                <p:tgtEl>
                  <p:spTgt spid="8"/>
                </p:tgtEl>
              </p:cMediaNode>
            </p:video>
            <p:video>
              <p:cMediaNode vol="80000">
                <p:cTn id="35" fill="hold" display="0">
                  <p:stCondLst>
                    <p:cond delay="indefinite"/>
                  </p:stCondLst>
                </p:cTn>
                <p:tgtEl>
                  <p:spTgt spid="9"/>
                </p:tgtEl>
              </p:cMediaNode>
            </p:video>
            <p:video>
              <p:cMediaNode vol="80000">
                <p:cTn id="36" fill="hold" display="0">
                  <p:stCondLst>
                    <p:cond delay="indefinite"/>
                  </p:stCondLst>
                </p:cTn>
                <p:tgtEl>
                  <p:spTgt spid="10"/>
                </p:tgtEl>
              </p:cMediaNode>
            </p:vide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And </a:t>
            </a:r>
            <a:r>
              <a:rPr lang="en-US" b="1" dirty="0" smtClean="0"/>
              <a:t>different benchmarks</a:t>
            </a:r>
            <a:endParaRPr lang="en-US" b="1"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8</a:t>
            </a:fld>
            <a:endParaRPr lang="en-US" altLang="en-US" dirty="0"/>
          </a:p>
        </p:txBody>
      </p:sp>
      <p:grpSp>
        <p:nvGrpSpPr>
          <p:cNvPr id="63" name="Group 62"/>
          <p:cNvGrpSpPr/>
          <p:nvPr/>
        </p:nvGrpSpPr>
        <p:grpSpPr>
          <a:xfrm>
            <a:off x="165696" y="6144162"/>
            <a:ext cx="5976664" cy="2535803"/>
            <a:chOff x="165696" y="6144162"/>
            <a:chExt cx="5976664" cy="2535803"/>
          </a:xfrm>
        </p:grpSpPr>
        <p:grpSp>
          <p:nvGrpSpPr>
            <p:cNvPr id="6" name="Group 5"/>
            <p:cNvGrpSpPr/>
            <p:nvPr/>
          </p:nvGrpSpPr>
          <p:grpSpPr>
            <a:xfrm>
              <a:off x="204143" y="6579360"/>
              <a:ext cx="4993113" cy="2100605"/>
              <a:chOff x="92823" y="2232244"/>
              <a:chExt cx="12846987" cy="5404733"/>
            </a:xfrm>
          </p:grpSpPr>
          <p:pic>
            <p:nvPicPr>
              <p:cNvPr id="9" name="Picture 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81996" y="5059107"/>
                <a:ext cx="1442946" cy="812239"/>
              </a:xfrm>
              <a:prstGeom prst="rect">
                <a:avLst/>
              </a:prstGeom>
              <a:ln w="6350">
                <a:solidFill>
                  <a:schemeClr val="tx1"/>
                </a:solidFill>
              </a:ln>
            </p:spPr>
          </p:pic>
          <p:pic>
            <p:nvPicPr>
              <p:cNvPr id="10" name="Picture 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987387" y="5059107"/>
                <a:ext cx="1443816" cy="812728"/>
              </a:xfrm>
              <a:prstGeom prst="rect">
                <a:avLst/>
              </a:prstGeom>
              <a:ln w="6350">
                <a:solidFill>
                  <a:schemeClr val="tx1"/>
                </a:solidFill>
              </a:ln>
            </p:spPr>
          </p:pic>
          <p:pic>
            <p:nvPicPr>
              <p:cNvPr id="11" name="Picture 1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481562" y="5930140"/>
                <a:ext cx="1443814" cy="812728"/>
              </a:xfrm>
              <a:prstGeom prst="rect">
                <a:avLst/>
              </a:prstGeom>
              <a:ln w="6350">
                <a:solidFill>
                  <a:schemeClr val="tx1"/>
                </a:solidFill>
              </a:ln>
            </p:spPr>
          </p:pic>
          <p:pic>
            <p:nvPicPr>
              <p:cNvPr id="12" name="Picture 1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270152" y="4461348"/>
                <a:ext cx="4110976" cy="2314082"/>
              </a:xfrm>
              <a:prstGeom prst="rect">
                <a:avLst/>
              </a:prstGeom>
              <a:ln>
                <a:solidFill>
                  <a:schemeClr val="tx1"/>
                </a:solidFill>
              </a:ln>
            </p:spPr>
          </p:pic>
          <p:pic>
            <p:nvPicPr>
              <p:cNvPr id="13" name="Picture 1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495993" y="5059107"/>
                <a:ext cx="1443817" cy="812730"/>
              </a:xfrm>
              <a:prstGeom prst="rect">
                <a:avLst/>
              </a:prstGeom>
              <a:ln>
                <a:solidFill>
                  <a:schemeClr val="tx1"/>
                </a:solidFill>
              </a:ln>
            </p:spPr>
          </p:pic>
          <p:pic>
            <p:nvPicPr>
              <p:cNvPr id="14" name="Picture 1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87387" y="5926096"/>
                <a:ext cx="1442946" cy="812239"/>
              </a:xfrm>
              <a:prstGeom prst="rect">
                <a:avLst/>
              </a:prstGeom>
              <a:ln>
                <a:solidFill>
                  <a:schemeClr val="tx1"/>
                </a:solidFill>
              </a:ln>
            </p:spPr>
          </p:pic>
          <p:pic>
            <p:nvPicPr>
              <p:cNvPr id="15" name="Picture 1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92344" y="5919923"/>
                <a:ext cx="1443816" cy="812729"/>
              </a:xfrm>
              <a:prstGeom prst="rect">
                <a:avLst/>
              </a:prstGeom>
              <a:ln>
                <a:solidFill>
                  <a:schemeClr val="tx1"/>
                </a:solidFill>
              </a:ln>
            </p:spPr>
          </p:pic>
          <p:pic>
            <p:nvPicPr>
              <p:cNvPr id="16" name="Picture 1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138686" y="6808681"/>
                <a:ext cx="1439501" cy="810300"/>
              </a:xfrm>
              <a:prstGeom prst="rect">
                <a:avLst/>
              </a:prstGeom>
              <a:ln>
                <a:solidFill>
                  <a:schemeClr val="tx1"/>
                </a:solidFill>
              </a:ln>
            </p:spPr>
          </p:pic>
          <p:pic>
            <p:nvPicPr>
              <p:cNvPr id="17" name="Picture 1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2823" y="6824248"/>
                <a:ext cx="1443815" cy="812729"/>
              </a:xfrm>
              <a:prstGeom prst="rect">
                <a:avLst/>
              </a:prstGeom>
              <a:ln>
                <a:solidFill>
                  <a:schemeClr val="tx1"/>
                </a:solidFill>
              </a:ln>
            </p:spPr>
          </p:pic>
          <p:pic>
            <p:nvPicPr>
              <p:cNvPr id="18" name="Picture 1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605856" y="6814032"/>
                <a:ext cx="1442945" cy="812238"/>
              </a:xfrm>
              <a:prstGeom prst="rect">
                <a:avLst/>
              </a:prstGeom>
              <a:ln>
                <a:solidFill>
                  <a:schemeClr val="tx1"/>
                </a:solidFill>
              </a:ln>
            </p:spPr>
          </p:pic>
          <p:pic>
            <p:nvPicPr>
              <p:cNvPr id="19" name="Picture 1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118019" y="6824249"/>
                <a:ext cx="1443815" cy="812728"/>
              </a:xfrm>
              <a:prstGeom prst="rect">
                <a:avLst/>
              </a:prstGeom>
              <a:ln>
                <a:solidFill>
                  <a:schemeClr val="tx1"/>
                </a:solidFill>
              </a:ln>
            </p:spPr>
          </p:pic>
          <p:pic>
            <p:nvPicPr>
              <p:cNvPr id="20" name="Picture 1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630182" y="6815971"/>
                <a:ext cx="1439501" cy="810299"/>
              </a:xfrm>
              <a:prstGeom prst="rect">
                <a:avLst/>
              </a:prstGeom>
              <a:ln>
                <a:solidFill>
                  <a:schemeClr val="tx1"/>
                </a:solidFill>
              </a:ln>
            </p:spPr>
          </p:pic>
          <p:pic>
            <p:nvPicPr>
              <p:cNvPr id="21" name="Picture 2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138031" y="6813542"/>
                <a:ext cx="1443815" cy="812728"/>
              </a:xfrm>
              <a:prstGeom prst="rect">
                <a:avLst/>
              </a:prstGeom>
              <a:ln>
                <a:solidFill>
                  <a:schemeClr val="tx1"/>
                </a:solidFill>
              </a:ln>
            </p:spPr>
          </p:pic>
          <p:pic>
            <p:nvPicPr>
              <p:cNvPr id="22" name="Picture 2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651064" y="6813542"/>
                <a:ext cx="1430865" cy="805439"/>
              </a:xfrm>
              <a:prstGeom prst="rect">
                <a:avLst/>
              </a:prstGeom>
              <a:ln>
                <a:solidFill>
                  <a:schemeClr val="tx1"/>
                </a:solidFill>
              </a:ln>
            </p:spPr>
          </p:pic>
          <p:pic>
            <p:nvPicPr>
              <p:cNvPr id="23" name="Picture 2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50849" y="6806254"/>
                <a:ext cx="1443813" cy="812727"/>
              </a:xfrm>
              <a:prstGeom prst="rect">
                <a:avLst/>
              </a:prstGeom>
              <a:ln>
                <a:solidFill>
                  <a:schemeClr val="tx1"/>
                </a:solidFill>
              </a:ln>
            </p:spPr>
          </p:pic>
          <p:pic>
            <p:nvPicPr>
              <p:cNvPr id="24" name="horses05">
                <a:hlinkClick r:id="" action="ppaction://media"/>
              </p:cNvPr>
              <p:cNvPicPr>
                <a:picLocks noChangeAspect="1"/>
              </p:cNvPicPr>
              <p:nvPr>
                <a:videoFile r:link="rId14"/>
                <p:extLst>
                  <p:ext uri="{DAA4B4D4-6D71-4841-9C94-3DE7FCFB9230}">
                    <p14:media xmlns:p14="http://schemas.microsoft.com/office/powerpoint/2010/main" r:link="rId13"/>
                  </p:ext>
                </p:extLst>
              </p:nvPr>
            </p:nvPicPr>
            <p:blipFill>
              <a:blip r:embed="rId39"/>
              <a:stretch>
                <a:fillRect/>
              </a:stretch>
            </p:blipFill>
            <p:spPr>
              <a:xfrm>
                <a:off x="93689" y="4461348"/>
                <a:ext cx="4109290" cy="2313133"/>
              </a:xfrm>
              <a:prstGeom prst="rect">
                <a:avLst/>
              </a:prstGeom>
            </p:spPr>
          </p:pic>
          <p:sp>
            <p:nvSpPr>
              <p:cNvPr id="25" name="TextBox 24"/>
              <p:cNvSpPr txBox="1"/>
              <p:nvPr/>
            </p:nvSpPr>
            <p:spPr>
              <a:xfrm>
                <a:off x="12296859" y="7175203"/>
                <a:ext cx="278816" cy="430887"/>
              </a:xfrm>
              <a:prstGeom prst="rect">
                <a:avLst/>
              </a:prstGeom>
              <a:noFill/>
            </p:spPr>
            <p:txBody>
              <a:bodyPr wrap="square" rtlCol="0">
                <a:spAutoFit/>
              </a:bodyPr>
              <a:lstStyle/>
              <a:p>
                <a:r>
                  <a:rPr lang="de-DE" dirty="0" smtClean="0"/>
                  <a:t>…</a:t>
                </a:r>
                <a:endParaRPr lang="de-DE" dirty="0"/>
              </a:p>
            </p:txBody>
          </p:sp>
          <p:pic>
            <p:nvPicPr>
              <p:cNvPr id="26" name="cars4">
                <a:hlinkClick r:id="" action="ppaction://media"/>
              </p:cNvPr>
              <p:cNvPicPr>
                <a:picLocks noChangeAspect="1"/>
              </p:cNvPicPr>
              <p:nvPr>
                <a:videoFile r:link="rId16"/>
                <p:extLst>
                  <p:ext uri="{DAA4B4D4-6D71-4841-9C94-3DE7FCFB9230}">
                    <p14:media xmlns:p14="http://schemas.microsoft.com/office/powerpoint/2010/main" r:link="rId15"/>
                  </p:ext>
                </p:extLst>
              </p:nvPr>
            </p:nvPicPr>
            <p:blipFill>
              <a:blip r:embed="rId40"/>
              <a:stretch>
                <a:fillRect/>
              </a:stretch>
            </p:blipFill>
            <p:spPr>
              <a:xfrm>
                <a:off x="93689" y="2232245"/>
                <a:ext cx="2853998" cy="2140499"/>
              </a:xfrm>
              <a:prstGeom prst="rect">
                <a:avLst/>
              </a:prstGeom>
            </p:spPr>
          </p:pic>
          <p:pic>
            <p:nvPicPr>
              <p:cNvPr id="27" name="marple2">
                <a:hlinkClick r:id="" action="ppaction://media"/>
              </p:cNvPr>
              <p:cNvPicPr>
                <a:picLocks noChangeAspect="1"/>
              </p:cNvPicPr>
              <p:nvPr>
                <a:videoFile r:link="rId17"/>
                <p:extLst>
                  <p:ext uri="{DAA4B4D4-6D71-4841-9C94-3DE7FCFB9230}">
                    <p14:media xmlns:p14="http://schemas.microsoft.com/office/powerpoint/2010/main" r:link="rId18">
                      <p14:trim st="2416" end="2795.5715"/>
                    </p14:media>
                  </p:ext>
                </p:extLst>
              </p:nvPr>
            </p:nvPicPr>
            <p:blipFill>
              <a:blip r:embed="rId41"/>
              <a:stretch>
                <a:fillRect/>
              </a:stretch>
            </p:blipFill>
            <p:spPr>
              <a:xfrm>
                <a:off x="2981701" y="2232244"/>
                <a:ext cx="2601301" cy="2140499"/>
              </a:xfrm>
              <a:prstGeom prst="rect">
                <a:avLst/>
              </a:prstGeom>
            </p:spPr>
          </p:pic>
          <p:pic>
            <p:nvPicPr>
              <p:cNvPr id="28" name="people04">
                <a:hlinkClick r:id="" action="ppaction://media"/>
              </p:cNvPr>
              <p:cNvPicPr>
                <a:picLocks noChangeAspect="1"/>
              </p:cNvPicPr>
              <p:nvPr>
                <a:videoFile r:link="rId20"/>
                <p:extLst>
                  <p:ext uri="{DAA4B4D4-6D71-4841-9C94-3DE7FCFB9230}">
                    <p14:media xmlns:p14="http://schemas.microsoft.com/office/powerpoint/2010/main" r:link="rId19"/>
                  </p:ext>
                </p:extLst>
              </p:nvPr>
            </p:nvPicPr>
            <p:blipFill>
              <a:blip r:embed="rId42"/>
              <a:stretch>
                <a:fillRect/>
              </a:stretch>
            </p:blipFill>
            <p:spPr>
              <a:xfrm>
                <a:off x="5617016" y="2232244"/>
                <a:ext cx="3424798" cy="2140499"/>
              </a:xfrm>
              <a:prstGeom prst="rect">
                <a:avLst/>
              </a:prstGeom>
            </p:spPr>
          </p:pic>
          <p:pic>
            <p:nvPicPr>
              <p:cNvPr id="29" name="cats03">
                <a:hlinkClick r:id="" action="ppaction://media"/>
              </p:cNvPr>
              <p:cNvPicPr>
                <a:picLocks noChangeAspect="1"/>
              </p:cNvPicPr>
              <p:nvPr>
                <a:videoFile r:link="rId22"/>
                <p:extLst>
                  <p:ext uri="{DAA4B4D4-6D71-4841-9C94-3DE7FCFB9230}">
                    <p14:media xmlns:p14="http://schemas.microsoft.com/office/powerpoint/2010/main" r:link="rId21"/>
                  </p:ext>
                </p:extLst>
              </p:nvPr>
            </p:nvPicPr>
            <p:blipFill>
              <a:blip r:embed="rId43"/>
              <a:stretch>
                <a:fillRect/>
              </a:stretch>
            </p:blipFill>
            <p:spPr>
              <a:xfrm>
                <a:off x="9084610" y="2241745"/>
                <a:ext cx="3788440" cy="2130998"/>
              </a:xfrm>
              <a:prstGeom prst="rect">
                <a:avLst/>
              </a:prstGeom>
            </p:spPr>
          </p:pic>
        </p:grpSp>
        <p:sp>
          <p:nvSpPr>
            <p:cNvPr id="8" name="TextBox 7"/>
            <p:cNvSpPr txBox="1"/>
            <p:nvPr/>
          </p:nvSpPr>
          <p:spPr>
            <a:xfrm>
              <a:off x="165696" y="6144162"/>
              <a:ext cx="5976664" cy="430887"/>
            </a:xfrm>
            <a:prstGeom prst="rect">
              <a:avLst/>
            </a:prstGeom>
            <a:noFill/>
          </p:spPr>
          <p:txBody>
            <a:bodyPr wrap="square" rtlCol="0">
              <a:spAutoFit/>
            </a:bodyPr>
            <a:lstStyle/>
            <a:p>
              <a:r>
                <a:rPr lang="en-US" dirty="0" smtClean="0"/>
                <a:t>FBMS</a:t>
              </a:r>
              <a:endParaRPr lang="en-US" dirty="0"/>
            </a:p>
          </p:txBody>
        </p:sp>
      </p:grpSp>
      <p:grpSp>
        <p:nvGrpSpPr>
          <p:cNvPr id="62" name="Group 61"/>
          <p:cNvGrpSpPr/>
          <p:nvPr/>
        </p:nvGrpSpPr>
        <p:grpSpPr>
          <a:xfrm>
            <a:off x="5707365" y="5750648"/>
            <a:ext cx="7276621" cy="1982632"/>
            <a:chOff x="5707365" y="5750648"/>
            <a:chExt cx="7276621" cy="1982632"/>
          </a:xfrm>
        </p:grpSpPr>
        <p:grpSp>
          <p:nvGrpSpPr>
            <p:cNvPr id="31" name="Group 4"/>
            <p:cNvGrpSpPr>
              <a:grpSpLocks/>
            </p:cNvGrpSpPr>
            <p:nvPr/>
          </p:nvGrpSpPr>
          <p:grpSpPr bwMode="auto">
            <a:xfrm>
              <a:off x="5711977" y="6196246"/>
              <a:ext cx="7272009" cy="1537034"/>
              <a:chOff x="0" y="3868738"/>
              <a:chExt cx="13004800" cy="2749550"/>
            </a:xfrm>
          </p:grpSpPr>
          <p:pic>
            <p:nvPicPr>
              <p:cNvPr id="34" name="Content Placeholder 5"/>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620963"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241925" y="3868738"/>
                <a:ext cx="2520950"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7864475"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485438" y="3868738"/>
                <a:ext cx="25193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0485438"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864475"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5241925" y="5303838"/>
                <a:ext cx="2520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2"/>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2627313" y="5303838"/>
                <a:ext cx="25193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8"/>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0" y="3868738"/>
                <a:ext cx="2519363"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0"/>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0" y="5303838"/>
                <a:ext cx="25193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a:xfrm>
              <a:off x="5707365" y="5750648"/>
              <a:ext cx="5976664" cy="430887"/>
            </a:xfrm>
            <a:prstGeom prst="rect">
              <a:avLst/>
            </a:prstGeom>
            <a:noFill/>
          </p:spPr>
          <p:txBody>
            <a:bodyPr wrap="square" rtlCol="0">
              <a:spAutoFit/>
            </a:bodyPr>
            <a:lstStyle/>
            <a:p>
              <a:r>
                <a:rPr lang="en-US" dirty="0" smtClean="0"/>
                <a:t>VSB100</a:t>
              </a:r>
              <a:endParaRPr lang="en-US" dirty="0"/>
            </a:p>
          </p:txBody>
        </p:sp>
      </p:grpSp>
      <p:grpSp>
        <p:nvGrpSpPr>
          <p:cNvPr id="61" name="Group 60"/>
          <p:cNvGrpSpPr/>
          <p:nvPr/>
        </p:nvGrpSpPr>
        <p:grpSpPr>
          <a:xfrm>
            <a:off x="6661214" y="2428528"/>
            <a:ext cx="5976664" cy="2500823"/>
            <a:chOff x="6661214" y="2428528"/>
            <a:chExt cx="5976664" cy="2500823"/>
          </a:xfrm>
        </p:grpSpPr>
        <p:pic>
          <p:nvPicPr>
            <p:cNvPr id="48" name="bm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4"/>
            <a:stretch>
              <a:fillRect/>
            </a:stretch>
          </p:blipFill>
          <p:spPr>
            <a:xfrm>
              <a:off x="6661214" y="2843994"/>
              <a:ext cx="1789891" cy="1006027"/>
            </a:xfrm>
            <a:prstGeom prst="rect">
              <a:avLst/>
            </a:prstGeom>
          </p:spPr>
        </p:pic>
        <p:pic>
          <p:nvPicPr>
            <p:cNvPr id="49" name="bmx.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5"/>
            <a:stretch>
              <a:fillRect/>
            </a:stretch>
          </p:blipFill>
          <p:spPr>
            <a:xfrm>
              <a:off x="6661214" y="3923323"/>
              <a:ext cx="1789891" cy="1006028"/>
            </a:xfrm>
            <a:prstGeom prst="rect">
              <a:avLst/>
            </a:prstGeom>
          </p:spPr>
        </p:pic>
        <p:pic>
          <p:nvPicPr>
            <p:cNvPr id="50" name="hummy.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56"/>
            <a:stretch>
              <a:fillRect/>
            </a:stretch>
          </p:blipFill>
          <p:spPr>
            <a:xfrm>
              <a:off x="8571629" y="3915761"/>
              <a:ext cx="1803345" cy="1013590"/>
            </a:xfrm>
            <a:prstGeom prst="rect">
              <a:avLst/>
            </a:prstGeom>
          </p:spPr>
        </p:pic>
        <p:pic>
          <p:nvPicPr>
            <p:cNvPr id="51" name="hummy_orig.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57"/>
            <a:stretch>
              <a:fillRect/>
            </a:stretch>
          </p:blipFill>
          <p:spPr>
            <a:xfrm>
              <a:off x="8581837" y="2842168"/>
              <a:ext cx="1793137" cy="1007852"/>
            </a:xfrm>
            <a:prstGeom prst="rect">
              <a:avLst/>
            </a:prstGeom>
          </p:spPr>
        </p:pic>
        <p:pic>
          <p:nvPicPr>
            <p:cNvPr id="52" name="cheetah.mp4">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58"/>
            <a:stretch>
              <a:fillRect/>
            </a:stretch>
          </p:blipFill>
          <p:spPr>
            <a:xfrm>
              <a:off x="10542226" y="3923323"/>
              <a:ext cx="1789891" cy="1006028"/>
            </a:xfrm>
            <a:prstGeom prst="rect">
              <a:avLst/>
            </a:prstGeom>
          </p:spPr>
        </p:pic>
        <p:pic>
          <p:nvPicPr>
            <p:cNvPr id="53" name="cheetah_orig.mp4">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59"/>
            <a:stretch>
              <a:fillRect/>
            </a:stretch>
          </p:blipFill>
          <p:spPr>
            <a:xfrm>
              <a:off x="10542226" y="2843992"/>
              <a:ext cx="1789891" cy="1006028"/>
            </a:xfrm>
            <a:prstGeom prst="rect">
              <a:avLst/>
            </a:prstGeom>
          </p:spPr>
        </p:pic>
        <p:sp>
          <p:nvSpPr>
            <p:cNvPr id="47" name="TextBox 46"/>
            <p:cNvSpPr txBox="1"/>
            <p:nvPr/>
          </p:nvSpPr>
          <p:spPr>
            <a:xfrm>
              <a:off x="6661214" y="2428528"/>
              <a:ext cx="5976664" cy="430887"/>
            </a:xfrm>
            <a:prstGeom prst="rect">
              <a:avLst/>
            </a:prstGeom>
            <a:noFill/>
          </p:spPr>
          <p:txBody>
            <a:bodyPr wrap="square" rtlCol="0">
              <a:spAutoFit/>
            </a:bodyPr>
            <a:lstStyle/>
            <a:p>
              <a:r>
                <a:rPr lang="en-US" dirty="0" smtClean="0"/>
                <a:t>SegTrack v2</a:t>
              </a:r>
              <a:endParaRPr lang="en-US" dirty="0"/>
            </a:p>
          </p:txBody>
        </p:sp>
      </p:grpSp>
      <p:grpSp>
        <p:nvGrpSpPr>
          <p:cNvPr id="54" name="Group 53"/>
          <p:cNvGrpSpPr/>
          <p:nvPr/>
        </p:nvGrpSpPr>
        <p:grpSpPr>
          <a:xfrm>
            <a:off x="519518" y="2645973"/>
            <a:ext cx="5976664" cy="2929200"/>
            <a:chOff x="522627" y="2577266"/>
            <a:chExt cx="5976664" cy="2929200"/>
          </a:xfrm>
        </p:grpSpPr>
        <p:grpSp>
          <p:nvGrpSpPr>
            <p:cNvPr id="55" name="Group 54"/>
            <p:cNvGrpSpPr/>
            <p:nvPr/>
          </p:nvGrpSpPr>
          <p:grpSpPr>
            <a:xfrm>
              <a:off x="550502" y="3008153"/>
              <a:ext cx="4936865" cy="2498313"/>
              <a:chOff x="5836108" y="5682247"/>
              <a:chExt cx="7116958" cy="3601555"/>
            </a:xfrm>
          </p:grpSpPr>
          <p:pic>
            <p:nvPicPr>
              <p:cNvPr id="58" name="Picture 2"/>
              <p:cNvPicPr>
                <a:picLocks noChangeAspect="1" noChangeArrowheads="1"/>
              </p:cNvPicPr>
              <p:nvPr/>
            </p:nvPicPr>
            <p:blipFill rotWithShape="1">
              <a:blip r:embed="rId60">
                <a:extLst>
                  <a:ext uri="{28A0092B-C50C-407E-A947-70E740481C1C}">
                    <a14:useLocalDpi xmlns:a14="http://schemas.microsoft.com/office/drawing/2010/main" val="0"/>
                  </a:ext>
                </a:extLst>
              </a:blip>
              <a:srcRect r="20124"/>
              <a:stretch/>
            </p:blipFill>
            <p:spPr bwMode="auto">
              <a:xfrm>
                <a:off x="5836108" y="8107586"/>
                <a:ext cx="7116958" cy="117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p:cNvPicPr>
                <a:picLocks noChangeAspect="1" noChangeArrowheads="1"/>
              </p:cNvPicPr>
              <p:nvPr/>
            </p:nvPicPr>
            <p:blipFill rotWithShape="1">
              <a:blip r:embed="rId61">
                <a:extLst>
                  <a:ext uri="{28A0092B-C50C-407E-A947-70E740481C1C}">
                    <a14:useLocalDpi xmlns:a14="http://schemas.microsoft.com/office/drawing/2010/main" val="0"/>
                  </a:ext>
                </a:extLst>
              </a:blip>
              <a:srcRect r="20152"/>
              <a:stretch/>
            </p:blipFill>
            <p:spPr bwMode="auto">
              <a:xfrm>
                <a:off x="5848299" y="568224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rotWithShape="1">
              <a:blip r:embed="rId62">
                <a:extLst>
                  <a:ext uri="{28A0092B-C50C-407E-A947-70E740481C1C}">
                    <a14:useLocalDpi xmlns:a14="http://schemas.microsoft.com/office/drawing/2010/main" val="0"/>
                  </a:ext>
                </a:extLst>
              </a:blip>
              <a:srcRect r="20152"/>
              <a:stretch/>
            </p:blipFill>
            <p:spPr bwMode="auto">
              <a:xfrm>
                <a:off x="5848299" y="6894917"/>
                <a:ext cx="7104767" cy="1182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TextBox 56"/>
            <p:cNvSpPr txBox="1"/>
            <p:nvPr/>
          </p:nvSpPr>
          <p:spPr>
            <a:xfrm>
              <a:off x="522627" y="2577266"/>
              <a:ext cx="5976664" cy="430887"/>
            </a:xfrm>
            <a:prstGeom prst="rect">
              <a:avLst/>
            </a:prstGeom>
            <a:noFill/>
          </p:spPr>
          <p:txBody>
            <a:bodyPr wrap="square" rtlCol="0">
              <a:spAutoFit/>
            </a:bodyPr>
            <a:lstStyle/>
            <a:p>
              <a:r>
                <a:rPr lang="en-US" dirty="0" smtClean="0"/>
                <a:t>LIBSVX</a:t>
              </a:r>
              <a:endParaRPr lang="en-US" dirty="0"/>
            </a:p>
          </p:txBody>
        </p:sp>
      </p:grpSp>
    </p:spTree>
    <p:extLst>
      <p:ext uri="{BB962C8B-B14F-4D97-AF65-F5344CB8AC3E}">
        <p14:creationId xmlns:p14="http://schemas.microsoft.com/office/powerpoint/2010/main" val="3613999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2"/>
                                        </p:tgtEl>
                                        <p:attrNameLst>
                                          <p:attrName>style.opacity</p:attrName>
                                        </p:attrNameLst>
                                      </p:cBhvr>
                                      <p:to>
                                        <p:strVal val="0.5"/>
                                      </p:to>
                                    </p:set>
                                    <p:animEffect filter="image" prLst="opacity: 0.5">
                                      <p:cBhvr rctx="IE">
                                        <p:cTn id="7" dur="indefinite"/>
                                        <p:tgtEl>
                                          <p:spTgt spid="62"/>
                                        </p:tgtEl>
                                      </p:cBhvr>
                                    </p:animEffect>
                                  </p:childTnLst>
                                </p:cTn>
                              </p:par>
                              <p:par>
                                <p:cTn id="8" presetID="9" presetClass="emph" presetSubtype="0" nodeType="withEffect">
                                  <p:stCondLst>
                                    <p:cond delay="0"/>
                                  </p:stCondLst>
                                  <p:childTnLst>
                                    <p:set>
                                      <p:cBhvr rctx="PPT">
                                        <p:cTn id="9" dur="indefinite"/>
                                        <p:tgtEl>
                                          <p:spTgt spid="61"/>
                                        </p:tgtEl>
                                        <p:attrNameLst>
                                          <p:attrName>style.opacity</p:attrName>
                                        </p:attrNameLst>
                                      </p:cBhvr>
                                      <p:to>
                                        <p:strVal val="0.5"/>
                                      </p:to>
                                    </p:set>
                                    <p:animEffect filter="image" prLst="opacity: 0.5">
                                      <p:cBhvr rctx="IE">
                                        <p:cTn id="10" dur="indefinite"/>
                                        <p:tgtEl>
                                          <p:spTgt spid="61"/>
                                        </p:tgtEl>
                                      </p:cBhvr>
                                    </p:animEffect>
                                  </p:childTnLst>
                                </p:cTn>
                              </p:par>
                              <p:par>
                                <p:cTn id="11" presetID="9" presetClass="emph" presetSubtype="0" nodeType="withEffect">
                                  <p:stCondLst>
                                    <p:cond delay="0"/>
                                  </p:stCondLst>
                                  <p:childTnLst>
                                    <p:set>
                                      <p:cBhvr rctx="PPT">
                                        <p:cTn id="12" dur="indefinite"/>
                                        <p:tgtEl>
                                          <p:spTgt spid="54"/>
                                        </p:tgtEl>
                                        <p:attrNameLst>
                                          <p:attrName>style.opacity</p:attrName>
                                        </p:attrNameLst>
                                      </p:cBhvr>
                                      <p:to>
                                        <p:strVal val="0.5"/>
                                      </p:to>
                                    </p:set>
                                    <p:animEffect filter="image" prLst="opacity: 0.5">
                                      <p:cBhvr rctx="IE">
                                        <p:cTn id="13" dur="indefinite"/>
                                        <p:tgtEl>
                                          <p:spTgt spid="54"/>
                                        </p:tgtEl>
                                      </p:cBhvr>
                                    </p:animEffect>
                                  </p:childTnLst>
                                </p:cTn>
                              </p:par>
                            </p:childTnLst>
                          </p:cTn>
                        </p:par>
                        <p:par>
                          <p:cTn id="14" fill="hold">
                            <p:stCondLst>
                              <p:cond delay="0"/>
                            </p:stCondLst>
                            <p:childTnLst>
                              <p:par>
                                <p:cTn id="15" presetID="26" presetClass="emph" presetSubtype="0" fill="hold" nodeType="afterEffect">
                                  <p:stCondLst>
                                    <p:cond delay="0"/>
                                  </p:stCondLst>
                                  <p:childTnLst>
                                    <p:animEffect transition="out" filter="fade">
                                      <p:cBhvr>
                                        <p:cTn id="16" dur="1000" tmFilter="0, 0; .2, .5; .8, .5; 1, 0"/>
                                        <p:tgtEl>
                                          <p:spTgt spid="63"/>
                                        </p:tgtEl>
                                      </p:cBhvr>
                                    </p:animEffect>
                                    <p:animScale>
                                      <p:cBhvr>
                                        <p:cTn id="17" dur="500" autoRev="1" fill="hold"/>
                                        <p:tgtEl>
                                          <p:spTgt spid="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4"/>
                </p:tgtEl>
              </p:cMediaNode>
            </p:video>
            <p:video>
              <p:cMediaNode vol="80000">
                <p:cTn id="19" fill="hold" display="0">
                  <p:stCondLst>
                    <p:cond delay="indefinite"/>
                  </p:stCondLst>
                </p:cTn>
                <p:tgtEl>
                  <p:spTgt spid="26"/>
                </p:tgtEl>
              </p:cMediaNode>
            </p:video>
            <p:video>
              <p:cMediaNode vol="80000">
                <p:cTn id="20" fill="hold" display="0">
                  <p:stCondLst>
                    <p:cond delay="indefinite"/>
                  </p:stCondLst>
                </p:cTn>
                <p:tgtEl>
                  <p:spTgt spid="27"/>
                </p:tgtEl>
              </p:cMediaNode>
            </p:video>
            <p:video>
              <p:cMediaNode vol="80000">
                <p:cTn id="21" fill="hold" display="0">
                  <p:stCondLst>
                    <p:cond delay="indefinite"/>
                  </p:stCondLst>
                </p:cTn>
                <p:tgtEl>
                  <p:spTgt spid="28"/>
                </p:tgtEl>
              </p:cMediaNode>
            </p:video>
            <p:video>
              <p:cMediaNode vol="80000">
                <p:cTn id="22" fill="hold" display="0">
                  <p:stCondLst>
                    <p:cond delay="indefinite"/>
                  </p:stCondLst>
                </p:cTn>
                <p:tgtEl>
                  <p:spTgt spid="29"/>
                </p:tgtEl>
              </p:cMediaNode>
            </p:video>
            <p:video>
              <p:cMediaNode vol="80000">
                <p:cTn id="23" fill="hold" display="0">
                  <p:stCondLst>
                    <p:cond delay="indefinite"/>
                  </p:stCondLst>
                </p:cTn>
                <p:tgtEl>
                  <p:spTgt spid="48"/>
                </p:tgtEl>
              </p:cMediaNode>
            </p:video>
            <p:video>
              <p:cMediaNode vol="80000">
                <p:cTn id="24" fill="hold" display="0">
                  <p:stCondLst>
                    <p:cond delay="indefinite"/>
                  </p:stCondLst>
                </p:cTn>
                <p:tgtEl>
                  <p:spTgt spid="49"/>
                </p:tgtEl>
              </p:cMediaNode>
            </p:video>
            <p:video>
              <p:cMediaNode vol="80000">
                <p:cTn id="25" fill="hold" display="0">
                  <p:stCondLst>
                    <p:cond delay="indefinite"/>
                  </p:stCondLst>
                </p:cTn>
                <p:tgtEl>
                  <p:spTgt spid="50"/>
                </p:tgtEl>
              </p:cMediaNode>
            </p:video>
            <p:video>
              <p:cMediaNode vol="80000">
                <p:cTn id="26" fill="hold" display="0">
                  <p:stCondLst>
                    <p:cond delay="indefinite"/>
                  </p:stCondLst>
                </p:cTn>
                <p:tgtEl>
                  <p:spTgt spid="51"/>
                </p:tgtEl>
              </p:cMediaNode>
            </p:video>
            <p:video>
              <p:cMediaNode vol="80000">
                <p:cTn id="27" fill="hold" display="0">
                  <p:stCondLst>
                    <p:cond delay="indefinite"/>
                  </p:stCondLst>
                </p:cTn>
                <p:tgtEl>
                  <p:spTgt spid="52"/>
                </p:tgtEl>
              </p:cMediaNode>
            </p:video>
            <p:video>
              <p:cMediaNode vol="80000">
                <p:cTn id="28" fill="hold" display="0">
                  <p:stCondLst>
                    <p:cond delay="indefinite"/>
                  </p:stCondLst>
                </p:cTn>
                <p:tgtEl>
                  <p:spTgt spid="5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FBMS   [Ochs et al. </a:t>
            </a:r>
            <a:r>
              <a:rPr lang="en-US" i="1" dirty="0" smtClean="0"/>
              <a:t>TPAMI</a:t>
            </a:r>
            <a:r>
              <a:rPr lang="en-US" dirty="0" smtClean="0"/>
              <a:t>’14]</a:t>
            </a:r>
            <a:endParaRPr lang="en-US" dirty="0"/>
          </a:p>
        </p:txBody>
      </p:sp>
      <p:sp>
        <p:nvSpPr>
          <p:cNvPr id="3" name="Content Placeholder 2"/>
          <p:cNvSpPr>
            <a:spLocks noGrp="1"/>
          </p:cNvSpPr>
          <p:nvPr>
            <p:ph idx="1"/>
          </p:nvPr>
        </p:nvSpPr>
        <p:spPr/>
        <p:txBody>
          <a:bodyPr/>
          <a:lstStyle/>
          <a:p>
            <a:r>
              <a:rPr lang="en-US" dirty="0" smtClean="0"/>
              <a:t>Motion segmentation</a:t>
            </a:r>
          </a:p>
          <a:p>
            <a:endParaRPr lang="en-US" sz="1200" dirty="0"/>
          </a:p>
          <a:p>
            <a:endParaRPr lang="en-US" dirty="0" smtClean="0"/>
          </a:p>
          <a:p>
            <a:endParaRPr lang="en-US" dirty="0"/>
          </a:p>
          <a:p>
            <a:endParaRPr lang="en-US" dirty="0" smtClean="0"/>
          </a:p>
          <a:p>
            <a:endParaRPr lang="en-US" dirty="0"/>
          </a:p>
          <a:p>
            <a:endParaRPr lang="en-US" dirty="0" smtClean="0"/>
          </a:p>
          <a:p>
            <a:r>
              <a:rPr lang="en-US" dirty="0" smtClean="0"/>
              <a:t>59 videos of diverse length and resolution</a:t>
            </a:r>
          </a:p>
          <a:p>
            <a:endParaRPr lang="en-US" dirty="0"/>
          </a:p>
          <a:p>
            <a:endParaRPr lang="en-US" dirty="0" smtClean="0"/>
          </a:p>
          <a:p>
            <a:endParaRPr lang="en-US" dirty="0"/>
          </a:p>
          <a:p>
            <a:endParaRPr lang="en-US" sz="2000" dirty="0" smtClean="0"/>
          </a:p>
          <a:p>
            <a:r>
              <a:rPr lang="en-US" dirty="0" smtClean="0"/>
              <a:t>Best one-to-one match and precision-recall</a:t>
            </a:r>
            <a:endParaRPr lang="en-US" dirty="0"/>
          </a:p>
        </p:txBody>
      </p:sp>
      <p:sp>
        <p:nvSpPr>
          <p:cNvPr id="4" name="Slide Number Placeholder 3"/>
          <p:cNvSpPr>
            <a:spLocks noGrp="1"/>
          </p:cNvSpPr>
          <p:nvPr>
            <p:ph type="sldNum" sz="quarter" idx="10"/>
          </p:nvPr>
        </p:nvSpPr>
        <p:spPr/>
        <p:txBody>
          <a:bodyPr/>
          <a:lstStyle/>
          <a:p>
            <a:pPr>
              <a:defRPr/>
            </a:pPr>
            <a:fld id="{2EF9A5F8-9467-46D8-BFC3-5B290C582CE0}" type="slidenum">
              <a:rPr lang="en-US" altLang="en-US" smtClean="0"/>
              <a:pPr>
                <a:defRPr/>
              </a:pPr>
              <a:t>9</a:t>
            </a:fld>
            <a:endParaRPr lang="en-US" altLang="en-US" dirty="0"/>
          </a:p>
        </p:txBody>
      </p:sp>
      <p:grpSp>
        <p:nvGrpSpPr>
          <p:cNvPr id="5" name="Group 4"/>
          <p:cNvGrpSpPr/>
          <p:nvPr/>
        </p:nvGrpSpPr>
        <p:grpSpPr>
          <a:xfrm>
            <a:off x="92823" y="2428528"/>
            <a:ext cx="12846987" cy="3175629"/>
            <a:chOff x="92823" y="4461348"/>
            <a:chExt cx="12846987" cy="3175629"/>
          </a:xfrm>
        </p:grpSpPr>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81996" y="5059107"/>
              <a:ext cx="1442946" cy="812239"/>
            </a:xfrm>
            <a:prstGeom prst="rect">
              <a:avLst/>
            </a:prstGeom>
            <a:ln w="6350">
              <a:solidFill>
                <a:schemeClr val="tx1"/>
              </a:solidFill>
            </a:ln>
          </p:spPr>
        </p:pic>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87387" y="5059107"/>
              <a:ext cx="1443816" cy="812728"/>
            </a:xfrm>
            <a:prstGeom prst="rect">
              <a:avLst/>
            </a:prstGeom>
            <a:ln w="6350">
              <a:solidFill>
                <a:schemeClr val="tx1"/>
              </a:solidFill>
            </a:ln>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81562" y="5930140"/>
              <a:ext cx="1443814" cy="812728"/>
            </a:xfrm>
            <a:prstGeom prst="rect">
              <a:avLst/>
            </a:prstGeom>
            <a:ln w="6350">
              <a:solidFill>
                <a:schemeClr val="tx1"/>
              </a:solidFill>
            </a:ln>
          </p:spPr>
        </p:pic>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0152" y="4461348"/>
              <a:ext cx="4110976" cy="2314082"/>
            </a:xfrm>
            <a:prstGeom prst="rect">
              <a:avLst/>
            </a:prstGeom>
            <a:ln>
              <a:solidFill>
                <a:schemeClr val="tx1"/>
              </a:solidFill>
            </a:ln>
          </p:spPr>
        </p:pic>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95993" y="5059107"/>
              <a:ext cx="1443817" cy="812730"/>
            </a:xfrm>
            <a:prstGeom prst="rect">
              <a:avLst/>
            </a:prstGeom>
            <a:ln>
              <a:solidFill>
                <a:schemeClr val="tx1"/>
              </a:solidFill>
            </a:ln>
          </p:spPr>
        </p:pic>
        <p:pic>
          <p:nvPicPr>
            <p:cNvPr id="11" name="Picture 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987387" y="5926096"/>
              <a:ext cx="1442946" cy="812239"/>
            </a:xfrm>
            <a:prstGeom prst="rect">
              <a:avLst/>
            </a:prstGeom>
            <a:ln>
              <a:solidFill>
                <a:schemeClr val="tx1"/>
              </a:solidFill>
            </a:ln>
          </p:spPr>
        </p:pic>
        <p:pic>
          <p:nvPicPr>
            <p:cNvPr id="12" name="Picture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492344" y="5919923"/>
              <a:ext cx="1443816" cy="812729"/>
            </a:xfrm>
            <a:prstGeom prst="rect">
              <a:avLst/>
            </a:prstGeom>
            <a:ln>
              <a:solidFill>
                <a:schemeClr val="tx1"/>
              </a:solidFill>
            </a:ln>
          </p:spPr>
        </p:pic>
        <p:pic>
          <p:nvPicPr>
            <p:cNvPr id="13" name="Picture 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38686" y="6808681"/>
              <a:ext cx="1439501" cy="810300"/>
            </a:xfrm>
            <a:prstGeom prst="rect">
              <a:avLst/>
            </a:prstGeom>
            <a:ln>
              <a:solidFill>
                <a:schemeClr val="tx1"/>
              </a:solidFill>
            </a:ln>
          </p:spPr>
        </p:pic>
        <p:pic>
          <p:nvPicPr>
            <p:cNvPr id="14" name="Picture 1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823" y="6824248"/>
              <a:ext cx="1443815" cy="812729"/>
            </a:xfrm>
            <a:prstGeom prst="rect">
              <a:avLst/>
            </a:prstGeom>
            <a:ln>
              <a:solidFill>
                <a:schemeClr val="tx1"/>
              </a:solidFill>
            </a:ln>
          </p:spPr>
        </p:pic>
        <p:pic>
          <p:nvPicPr>
            <p:cNvPr id="15" name="Picture 1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605856" y="6814032"/>
              <a:ext cx="1442945" cy="812238"/>
            </a:xfrm>
            <a:prstGeom prst="rect">
              <a:avLst/>
            </a:prstGeom>
            <a:ln>
              <a:solidFill>
                <a:schemeClr val="tx1"/>
              </a:solidFill>
            </a:ln>
          </p:spPr>
        </p:pic>
        <p:pic>
          <p:nvPicPr>
            <p:cNvPr id="16" name="Picture 1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18019" y="6824249"/>
              <a:ext cx="1443815" cy="812728"/>
            </a:xfrm>
            <a:prstGeom prst="rect">
              <a:avLst/>
            </a:prstGeom>
            <a:ln>
              <a:solidFill>
                <a:schemeClr val="tx1"/>
              </a:solidFill>
            </a:ln>
          </p:spPr>
        </p:pic>
        <p:pic>
          <p:nvPicPr>
            <p:cNvPr id="17" name="Picture 1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30182" y="6815971"/>
              <a:ext cx="1439501" cy="810299"/>
            </a:xfrm>
            <a:prstGeom prst="rect">
              <a:avLst/>
            </a:prstGeom>
            <a:ln>
              <a:solidFill>
                <a:schemeClr val="tx1"/>
              </a:solidFill>
            </a:ln>
          </p:spPr>
        </p:pic>
        <p:pic>
          <p:nvPicPr>
            <p:cNvPr id="18" name="Picture 1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138031" y="6813542"/>
              <a:ext cx="1443815" cy="812728"/>
            </a:xfrm>
            <a:prstGeom prst="rect">
              <a:avLst/>
            </a:prstGeom>
            <a:ln>
              <a:solidFill>
                <a:schemeClr val="tx1"/>
              </a:solidFill>
            </a:ln>
          </p:spPr>
        </p:pic>
        <p:pic>
          <p:nvPicPr>
            <p:cNvPr id="19" name="Picture 1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51064" y="6813542"/>
              <a:ext cx="1430865" cy="805439"/>
            </a:xfrm>
            <a:prstGeom prst="rect">
              <a:avLst/>
            </a:prstGeom>
            <a:ln>
              <a:solidFill>
                <a:schemeClr val="tx1"/>
              </a:solidFill>
            </a:ln>
          </p:spPr>
        </p:pic>
        <p:pic>
          <p:nvPicPr>
            <p:cNvPr id="20" name="Picture 1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650849" y="6806254"/>
              <a:ext cx="1443813" cy="812727"/>
            </a:xfrm>
            <a:prstGeom prst="rect">
              <a:avLst/>
            </a:prstGeom>
            <a:ln>
              <a:solidFill>
                <a:schemeClr val="tx1"/>
              </a:solidFill>
            </a:ln>
          </p:spPr>
        </p:pic>
        <p:pic>
          <p:nvPicPr>
            <p:cNvPr id="21" name="horses05">
              <a:hlinkClick r:id="" action="ppaction://media"/>
            </p:cNvPr>
            <p:cNvPicPr>
              <a:picLocks noChangeAspect="1"/>
            </p:cNvPicPr>
            <p:nvPr>
              <a:videoFile r:link="rId10"/>
              <p:extLst>
                <p:ext uri="{DAA4B4D4-6D71-4841-9C94-3DE7FCFB9230}">
                  <p14:media xmlns:p14="http://schemas.microsoft.com/office/powerpoint/2010/main" r:link="rId9"/>
                </p:ext>
              </p:extLst>
            </p:nvPr>
          </p:nvPicPr>
          <p:blipFill>
            <a:blip r:embed="rId28"/>
            <a:stretch>
              <a:fillRect/>
            </a:stretch>
          </p:blipFill>
          <p:spPr>
            <a:xfrm>
              <a:off x="93689" y="4461348"/>
              <a:ext cx="4109290" cy="2313133"/>
            </a:xfrm>
            <a:prstGeom prst="rect">
              <a:avLst/>
            </a:prstGeom>
          </p:spPr>
        </p:pic>
        <p:sp>
          <p:nvSpPr>
            <p:cNvPr id="22" name="TextBox 21"/>
            <p:cNvSpPr txBox="1"/>
            <p:nvPr/>
          </p:nvSpPr>
          <p:spPr>
            <a:xfrm>
              <a:off x="12296859" y="7175203"/>
              <a:ext cx="278816" cy="430887"/>
            </a:xfrm>
            <a:prstGeom prst="rect">
              <a:avLst/>
            </a:prstGeom>
            <a:noFill/>
          </p:spPr>
          <p:txBody>
            <a:bodyPr wrap="square" rtlCol="0">
              <a:spAutoFit/>
            </a:bodyPr>
            <a:lstStyle/>
            <a:p>
              <a:r>
                <a:rPr lang="de-DE" dirty="0" smtClean="0"/>
                <a:t>…</a:t>
              </a:r>
              <a:endParaRPr lang="de-DE" dirty="0"/>
            </a:p>
          </p:txBody>
        </p:sp>
      </p:grpSp>
      <p:grpSp>
        <p:nvGrpSpPr>
          <p:cNvPr id="23" name="Group 22"/>
          <p:cNvGrpSpPr/>
          <p:nvPr/>
        </p:nvGrpSpPr>
        <p:grpSpPr>
          <a:xfrm>
            <a:off x="93689" y="6316960"/>
            <a:ext cx="12779361" cy="2140500"/>
            <a:chOff x="93689" y="1564432"/>
            <a:chExt cx="12779361" cy="2140500"/>
          </a:xfrm>
        </p:grpSpPr>
        <p:pic>
          <p:nvPicPr>
            <p:cNvPr id="24" name="cars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29"/>
            <a:stretch>
              <a:fillRect/>
            </a:stretch>
          </p:blipFill>
          <p:spPr>
            <a:xfrm>
              <a:off x="93689" y="1564433"/>
              <a:ext cx="2853998" cy="2140499"/>
            </a:xfrm>
            <a:prstGeom prst="rect">
              <a:avLst/>
            </a:prstGeom>
          </p:spPr>
        </p:pic>
        <p:pic>
          <p:nvPicPr>
            <p:cNvPr id="25" name="marple2">
              <a:hlinkClick r:id="" action="ppaction://media"/>
            </p:cNvPr>
            <p:cNvPicPr>
              <a:picLocks noChangeAspect="1"/>
            </p:cNvPicPr>
            <p:nvPr>
              <a:videoFile r:link="rId3"/>
              <p:extLst>
                <p:ext uri="{DAA4B4D4-6D71-4841-9C94-3DE7FCFB9230}">
                  <p14:media xmlns:p14="http://schemas.microsoft.com/office/powerpoint/2010/main" r:link="rId4">
                    <p14:trim st="2416" end="2795.5715"/>
                  </p14:media>
                </p:ext>
              </p:extLst>
            </p:nvPr>
          </p:nvPicPr>
          <p:blipFill>
            <a:blip r:embed="rId30"/>
            <a:stretch>
              <a:fillRect/>
            </a:stretch>
          </p:blipFill>
          <p:spPr>
            <a:xfrm>
              <a:off x="2981701" y="1564432"/>
              <a:ext cx="2601301" cy="2140499"/>
            </a:xfrm>
            <a:prstGeom prst="rect">
              <a:avLst/>
            </a:prstGeom>
          </p:spPr>
        </p:pic>
        <p:pic>
          <p:nvPicPr>
            <p:cNvPr id="26" name="people04">
              <a:hlinkClick r:id="" action="ppaction://media"/>
            </p:cNvPr>
            <p:cNvPicPr>
              <a:picLocks noChangeAspect="1"/>
            </p:cNvPicPr>
            <p:nvPr>
              <a:videoFile r:link="rId6"/>
              <p:extLst>
                <p:ext uri="{DAA4B4D4-6D71-4841-9C94-3DE7FCFB9230}">
                  <p14:media xmlns:p14="http://schemas.microsoft.com/office/powerpoint/2010/main" r:link="rId5"/>
                </p:ext>
              </p:extLst>
            </p:nvPr>
          </p:nvPicPr>
          <p:blipFill>
            <a:blip r:embed="rId31"/>
            <a:stretch>
              <a:fillRect/>
            </a:stretch>
          </p:blipFill>
          <p:spPr>
            <a:xfrm>
              <a:off x="5617016" y="1564432"/>
              <a:ext cx="3424798" cy="2140499"/>
            </a:xfrm>
            <a:prstGeom prst="rect">
              <a:avLst/>
            </a:prstGeom>
          </p:spPr>
        </p:pic>
        <p:pic>
          <p:nvPicPr>
            <p:cNvPr id="27" name="cats03">
              <a:hlinkClick r:id="" action="ppaction://media"/>
            </p:cNvPr>
            <p:cNvPicPr>
              <a:picLocks noChangeAspect="1"/>
            </p:cNvPicPr>
            <p:nvPr>
              <a:videoFile r:link="rId8"/>
              <p:extLst>
                <p:ext uri="{DAA4B4D4-6D71-4841-9C94-3DE7FCFB9230}">
                  <p14:media xmlns:p14="http://schemas.microsoft.com/office/powerpoint/2010/main" r:link="rId7"/>
                </p:ext>
              </p:extLst>
            </p:nvPr>
          </p:nvPicPr>
          <p:blipFill>
            <a:blip r:embed="rId32"/>
            <a:stretch>
              <a:fillRect/>
            </a:stretch>
          </p:blipFill>
          <p:spPr>
            <a:xfrm>
              <a:off x="9084610" y="1573933"/>
              <a:ext cx="3788440" cy="2130998"/>
            </a:xfrm>
            <a:prstGeom prst="rect">
              <a:avLst/>
            </a:prstGeom>
          </p:spPr>
        </p:pic>
      </p:grpSp>
    </p:spTree>
    <p:extLst>
      <p:ext uri="{BB962C8B-B14F-4D97-AF65-F5344CB8AC3E}">
        <p14:creationId xmlns:p14="http://schemas.microsoft.com/office/powerpoint/2010/main" val="2728366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1"/>
                </p:tgtEl>
              </p:cMediaNode>
            </p:video>
            <p:video>
              <p:cMediaNode vol="80000">
                <p:cTn id="20" fill="hold" display="0">
                  <p:stCondLst>
                    <p:cond delay="indefinite"/>
                  </p:stCondLst>
                </p:cTn>
                <p:tgtEl>
                  <p:spTgt spid="24"/>
                </p:tgtEl>
              </p:cMediaNode>
            </p:video>
            <p:video>
              <p:cMediaNode vol="80000">
                <p:cTn id="21" fill="hold" display="0">
                  <p:stCondLst>
                    <p:cond delay="indefinite"/>
                  </p:stCondLst>
                </p:cTn>
                <p:tgtEl>
                  <p:spTgt spid="25"/>
                </p:tgtEl>
              </p:cMediaNode>
            </p:video>
            <p:video>
              <p:cMediaNode vol="80000">
                <p:cTn id="22" fill="hold" display="0">
                  <p:stCondLst>
                    <p:cond delay="indefinite"/>
                  </p:stCondLst>
                </p:cTn>
                <p:tgtEl>
                  <p:spTgt spid="26"/>
                </p:tgtEl>
              </p:cMediaNode>
            </p:video>
            <p:video>
              <p:cMediaNode vol="80000">
                <p:cTn id="23" fill="hold" display="0">
                  <p:stCondLst>
                    <p:cond delay="indefinite"/>
                  </p:stCondLst>
                </p:cTn>
                <p:tgtEl>
                  <p:spTgt spid="27"/>
                </p:tgtEl>
              </p:cMediaNode>
            </p:video>
          </p:childTnLst>
        </p:cTn>
      </p:par>
    </p:tnLst>
    <p:bldLst>
      <p:bldP spid="3" grpId="0" uiExpand="1" build="p"/>
    </p:bldLst>
  </p:timing>
</p:sld>
</file>

<file path=ppt/theme/theme1.xml><?xml version="1.0" encoding="utf-8"?>
<a:theme xmlns:a="http://schemas.openxmlformats.org/drawingml/2006/main" name="Blank copy">
  <a:themeElements>
    <a:clrScheme name="Blank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copy">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Blank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2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Pages>0</Pages>
  <Words>491</Words>
  <Characters>0</Characters>
  <Application>Microsoft Office PowerPoint</Application>
  <PresentationFormat>Custom</PresentationFormat>
  <Lines>0</Lines>
  <Paragraphs>143</Paragraphs>
  <Slides>12</Slides>
  <Notes>8</Notes>
  <HiddenSlides>0</HiddenSlides>
  <MMClips>55</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15" baseType="lpstr">
      <vt:lpstr>Blank copy</vt:lpstr>
      <vt:lpstr>Title &amp; Bullets</vt:lpstr>
      <vt:lpstr>Bitmap Image</vt:lpstr>
      <vt:lpstr>PowerPoint Presentation</vt:lpstr>
      <vt:lpstr>Motivation</vt:lpstr>
      <vt:lpstr>Diverse Problem Statements</vt:lpstr>
      <vt:lpstr>Motivation</vt:lpstr>
      <vt:lpstr>LIBSVX   [Xu and Corso CVPR’12]</vt:lpstr>
      <vt:lpstr>Motivation</vt:lpstr>
      <vt:lpstr>SegTrack v2   [Li et al. ICCV’13]</vt:lpstr>
      <vt:lpstr>Motivation</vt:lpstr>
      <vt:lpstr>FBMS   [Ochs et al. TPAMI’14]</vt:lpstr>
      <vt:lpstr>Motivation</vt:lpstr>
      <vt:lpstr>VSB100   [Galasso et al. ICCV’13]</vt:lpstr>
      <vt:lpstr>Today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Fabio Galasso</dc:creator>
  <cp:lastModifiedBy>Fuxin Li</cp:lastModifiedBy>
  <cp:revision>643</cp:revision>
  <dcterms:modified xsi:type="dcterms:W3CDTF">2014-09-12T06:59:52Z</dcterms:modified>
</cp:coreProperties>
</file>